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2"/>
  </p:notesMasterIdLst>
  <p:handoutMasterIdLst>
    <p:handoutMasterId r:id="rId33"/>
  </p:handoutMasterIdLst>
  <p:sldIdLst>
    <p:sldId id="285" r:id="rId2"/>
    <p:sldId id="362" r:id="rId3"/>
    <p:sldId id="361" r:id="rId4"/>
    <p:sldId id="347" r:id="rId5"/>
    <p:sldId id="348" r:id="rId6"/>
    <p:sldId id="349" r:id="rId7"/>
    <p:sldId id="350" r:id="rId8"/>
    <p:sldId id="351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73" r:id="rId17"/>
    <p:sldId id="372" r:id="rId18"/>
    <p:sldId id="363" r:id="rId19"/>
    <p:sldId id="364" r:id="rId20"/>
    <p:sldId id="313" r:id="rId21"/>
    <p:sldId id="314" r:id="rId22"/>
    <p:sldId id="315" r:id="rId23"/>
    <p:sldId id="316" r:id="rId24"/>
    <p:sldId id="368" r:id="rId25"/>
    <p:sldId id="369" r:id="rId26"/>
    <p:sldId id="370" r:id="rId27"/>
    <p:sldId id="371" r:id="rId28"/>
    <p:sldId id="308" r:id="rId29"/>
    <p:sldId id="310" r:id="rId30"/>
    <p:sldId id="374" r:id="rId3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F5844C"/>
    <a:srgbClr val="00009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56" autoAdjust="0"/>
    <p:restoredTop sz="94676" autoAdjust="0"/>
  </p:normalViewPr>
  <p:slideViewPr>
    <p:cSldViewPr>
      <p:cViewPr>
        <p:scale>
          <a:sx n="89" d="100"/>
          <a:sy n="89" d="100"/>
        </p:scale>
        <p:origin x="-1734" y="-1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508"/>
    </p:cViewPr>
  </p:sorterViewPr>
  <p:notesViewPr>
    <p:cSldViewPr>
      <p:cViewPr varScale="1">
        <p:scale>
          <a:sx n="80" d="100"/>
          <a:sy n="80" d="100"/>
        </p:scale>
        <p:origin x="-195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77D87-9ECF-41EB-94EF-0D356F123AB6}" type="datetimeFigureOut">
              <a:rPr lang="de-DE" smtClean="0"/>
              <a:t>28.07.2014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6A651-38DE-4360-8A90-122C2BC33B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398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96D04-D063-4911-A8EA-02117957B9BD}" type="datetimeFigureOut">
              <a:rPr lang="de-DE" smtClean="0"/>
              <a:t>28.07.2014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73041-63B1-4E19-9081-F9EC1C291B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9771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/>
          <p:cNvSpPr>
            <a:spLocks noGrp="1"/>
          </p:cNvSpPr>
          <p:nvPr>
            <p:ph type="dt" sz="half" idx="2"/>
          </p:nvPr>
        </p:nvSpPr>
        <p:spPr>
          <a:xfrm>
            <a:off x="971600" y="6309320"/>
            <a:ext cx="108012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smtClean="0"/>
              <a:t>16.05.2014</a:t>
            </a:r>
            <a:endParaRPr lang="de-DE" dirty="0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5130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/>
          <p:cNvSpPr>
            <a:spLocks noGrp="1"/>
          </p:cNvSpPr>
          <p:nvPr>
            <p:ph type="dt" sz="half" idx="2"/>
          </p:nvPr>
        </p:nvSpPr>
        <p:spPr>
          <a:xfrm>
            <a:off x="971600" y="6309320"/>
            <a:ext cx="108012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smtClean="0"/>
              <a:t>16.05.2014</a:t>
            </a:r>
            <a:endParaRPr lang="de-DE" dirty="0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98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/>
          <p:cNvSpPr>
            <a:spLocks noGrp="1"/>
          </p:cNvSpPr>
          <p:nvPr>
            <p:ph type="dt" sz="half" idx="2"/>
          </p:nvPr>
        </p:nvSpPr>
        <p:spPr>
          <a:xfrm>
            <a:off x="971600" y="6309320"/>
            <a:ext cx="108012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smtClean="0"/>
              <a:t>16.05.2014</a:t>
            </a:r>
            <a:endParaRPr lang="de-DE" dirty="0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6756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Datumsplatzhalter 1"/>
          <p:cNvSpPr>
            <a:spLocks noGrp="1"/>
          </p:cNvSpPr>
          <p:nvPr>
            <p:ph type="dt" sz="half" idx="2"/>
          </p:nvPr>
        </p:nvSpPr>
        <p:spPr>
          <a:xfrm>
            <a:off x="971600" y="6309320"/>
            <a:ext cx="108012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smtClean="0"/>
              <a:t>16.05.2014</a:t>
            </a:r>
            <a:endParaRPr lang="de-D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7482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5" descr="ML:Users:ralfstockmann:Dropbox:Sync Ordner:WWW Relaunch:Logo:Final 2012:LOGOS:Logo blau rechts Zuschnitt.pdf"/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681551"/>
            <a:ext cx="2880320" cy="58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0" y="5682911"/>
            <a:ext cx="2808312" cy="53427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55617"/>
            <a:ext cx="1080119" cy="38166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211" y="5712981"/>
            <a:ext cx="1368151" cy="424301"/>
          </a:xfrm>
          <a:prstGeom prst="rect">
            <a:avLst/>
          </a:prstGeom>
        </p:spPr>
      </p:pic>
      <p:sp>
        <p:nvSpPr>
          <p:cNvPr id="12" name="Datumsplatzhalter 1"/>
          <p:cNvSpPr>
            <a:spLocks noGrp="1"/>
          </p:cNvSpPr>
          <p:nvPr>
            <p:ph type="dt" sz="half" idx="2"/>
          </p:nvPr>
        </p:nvSpPr>
        <p:spPr>
          <a:xfrm>
            <a:off x="971600" y="6309320"/>
            <a:ext cx="108012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smtClean="0"/>
              <a:t>16.05.2014</a:t>
            </a:r>
            <a:endParaRPr lang="de-DE" dirty="0"/>
          </a:p>
        </p:txBody>
      </p:sp>
      <p:sp>
        <p:nvSpPr>
          <p:cNvPr id="1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smtClean="0"/>
              <a:t>Gabriele Radecke und  Mathias Göbel</a:t>
            </a:r>
          </a:p>
          <a:p>
            <a:r>
              <a:rPr lang="de-DE" smtClean="0"/>
              <a:t>fontane-notizbücher.de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770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11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fontane-nb.dariah.eu/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hyperlink" Target="http://fontane-nb.dariah.eu/tei-conf/heb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fontane-nb.dariah.eu/tei-conf/simile/" TargetMode="External"/><Relationship Id="rId5" Type="http://schemas.openxmlformats.org/officeDocument/2006/relationships/image" Target="../media/image58.png"/><Relationship Id="rId4" Type="http://schemas.openxmlformats.org/officeDocument/2006/relationships/hyperlink" Target="http://fontane-nb.dariah.eu/tei-conf/net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ebdoc.sub.gwdg.de/univerlag/2013/Neuroth_Festschrift.pdf" TargetMode="External"/><Relationship Id="rId2" Type="http://schemas.openxmlformats.org/officeDocument/2006/relationships/hyperlink" Target="http://www.fontane-notizbuecher.de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Gabriele Radecke und Mathias Göbel</a:t>
            </a:r>
            <a:endParaRPr lang="de-DE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611560" y="214713"/>
            <a:ext cx="7772400" cy="1470025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dirty="0" smtClean="0"/>
          </a:p>
          <a:p>
            <a:pPr algn="l"/>
            <a:r>
              <a:rPr lang="de-DE" dirty="0" smtClean="0"/>
              <a:t>Theodor </a:t>
            </a:r>
            <a:r>
              <a:rPr lang="de-DE" dirty="0"/>
              <a:t>Fontanes Notizbücher. </a:t>
            </a:r>
            <a:endParaRPr lang="de-DE" dirty="0" smtClean="0"/>
          </a:p>
          <a:p>
            <a:pPr algn="l"/>
            <a:r>
              <a:rPr lang="de-DE" dirty="0" smtClean="0"/>
              <a:t>Konzept </a:t>
            </a:r>
            <a:r>
              <a:rPr lang="de-DE" dirty="0"/>
              <a:t>und Visualisierung der digitalen genetisch-kritischen und kommentierten Edition </a:t>
            </a:r>
            <a:endParaRPr lang="de-DE" dirty="0" smtClean="0"/>
          </a:p>
          <a:p>
            <a:pPr algn="l"/>
            <a:endParaRPr lang="de-DE" dirty="0">
              <a:latin typeface="+mn-lt"/>
            </a:endParaRPr>
          </a:p>
          <a:p>
            <a:pPr algn="l"/>
            <a:endParaRPr lang="de-DE" dirty="0"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334179" y="2132856"/>
            <a:ext cx="31635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Datenmodellierung in </a:t>
            </a:r>
            <a:r>
              <a:rPr lang="de-DE" dirty="0"/>
              <a:t>digitalen </a:t>
            </a:r>
            <a:r>
              <a:rPr lang="de-DE" dirty="0" smtClean="0"/>
              <a:t>Briefeditionen und ihre interpretatorische</a:t>
            </a:r>
            <a:endParaRPr lang="de-DE" dirty="0"/>
          </a:p>
          <a:p>
            <a:r>
              <a:rPr lang="de-DE" dirty="0" smtClean="0"/>
              <a:t>Leistung.</a:t>
            </a:r>
            <a:endParaRPr lang="de-DE" dirty="0"/>
          </a:p>
          <a:p>
            <a:r>
              <a:rPr lang="de-DE" dirty="0" err="1"/>
              <a:t>Ontologien</a:t>
            </a:r>
            <a:r>
              <a:rPr lang="de-DE" dirty="0" smtClean="0"/>
              <a:t>, Textgenetik </a:t>
            </a:r>
            <a:r>
              <a:rPr lang="de-DE" dirty="0"/>
              <a:t>und</a:t>
            </a:r>
          </a:p>
          <a:p>
            <a:r>
              <a:rPr lang="de-DE" dirty="0" smtClean="0"/>
              <a:t>Visualisierungsstrategien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08" y="4116413"/>
            <a:ext cx="3168352" cy="125523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8" y="2132857"/>
            <a:ext cx="528063" cy="323878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436096" y="3010019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Vortrag von Dr. Gabriele Radecke und Mathias Göbel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01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620688"/>
            <a:ext cx="5976665" cy="475867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804248" y="473302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D04_019</a:t>
            </a:r>
          </a:p>
          <a:p>
            <a:r>
              <a:rPr lang="de-DE" sz="1200" dirty="0" smtClean="0"/>
              <a:t>© Staatsbibliothek zu Berlin, Handschriftenabteilung</a:t>
            </a:r>
            <a:endParaRPr lang="de-DE" sz="1200" dirty="0"/>
          </a:p>
        </p:txBody>
      </p:sp>
      <p:sp>
        <p:nvSpPr>
          <p:cNvPr id="4" name="Textfeld 3"/>
          <p:cNvSpPr txBox="1"/>
          <p:nvPr/>
        </p:nvSpPr>
        <p:spPr>
          <a:xfrm>
            <a:off x="7020272" y="3717032"/>
            <a:ext cx="2123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Zwei Textschichten</a:t>
            </a:r>
            <a:endParaRPr lang="de-D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774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560" y="476672"/>
            <a:ext cx="6091016" cy="484971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948264" y="467088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D04_019</a:t>
            </a:r>
          </a:p>
          <a:p>
            <a:r>
              <a:rPr lang="de-DE" sz="1200" dirty="0" smtClean="0"/>
              <a:t>© Staatsbibliothek zu Berlin, Handschriftenabteilung</a:t>
            </a:r>
            <a:endParaRPr lang="de-DE" sz="1200" dirty="0"/>
          </a:p>
        </p:txBody>
      </p:sp>
      <p:sp>
        <p:nvSpPr>
          <p:cNvPr id="4" name="Textfeld 3"/>
          <p:cNvSpPr txBox="1"/>
          <p:nvPr/>
        </p:nvSpPr>
        <p:spPr>
          <a:xfrm>
            <a:off x="7092280" y="3645024"/>
            <a:ext cx="205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Zwei Textschichten</a:t>
            </a:r>
            <a:endParaRPr lang="de-D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58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55179"/>
            <a:ext cx="5919020" cy="467402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804248" y="465313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E02_065</a:t>
            </a:r>
          </a:p>
          <a:p>
            <a:r>
              <a:rPr lang="de-DE" sz="1200" dirty="0"/>
              <a:t>© Staatsbibliothek zu Berlin,</a:t>
            </a:r>
          </a:p>
          <a:p>
            <a:r>
              <a:rPr lang="de-DE" sz="1200" dirty="0" smtClean="0"/>
              <a:t>Handschriftenabteilung</a:t>
            </a:r>
            <a:endParaRPr lang="de-DE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6876256" y="357301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Auf- und angeklebte Zeitungsausschnitte </a:t>
            </a:r>
            <a:endParaRPr lang="de-D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258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692696"/>
            <a:ext cx="2765007" cy="440048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716502"/>
            <a:ext cx="1584176" cy="440048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580" y="752181"/>
            <a:ext cx="3619663" cy="437091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133992" y="5184759"/>
            <a:ext cx="4680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Blattfragmente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784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4682335" cy="506463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084168" y="474087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E01_003</a:t>
            </a:r>
          </a:p>
          <a:p>
            <a:r>
              <a:rPr lang="de-DE" sz="1200" dirty="0" smtClean="0"/>
              <a:t>© Staatsbibliothek zu Berlin,</a:t>
            </a:r>
          </a:p>
          <a:p>
            <a:r>
              <a:rPr lang="de-DE" sz="1200" dirty="0" smtClean="0"/>
              <a:t>Handschriftenabteilung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6062652" y="3396727"/>
            <a:ext cx="2901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Notizbuchbeilage, angeklebte Tasche, angeklebtes Kalenderblatt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124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260648"/>
            <a:ext cx="3318033" cy="52292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516216" y="335699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Ehemalige Notizbuchblätter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6516216" y="4805536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© Stiftung Stadtmuseum Berlin</a:t>
            </a:r>
            <a:endParaRPr lang="de-DE" sz="1200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95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16.05.2014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547664" y="98072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Ergebnisse der Materialautopsie und Editionsprinzipien: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563092" y="1772816"/>
            <a:ext cx="46650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Prinzip der Materialität und Medialität</a:t>
            </a:r>
          </a:p>
          <a:p>
            <a:endParaRPr lang="de-DE" dirty="0"/>
          </a:p>
          <a:p>
            <a:r>
              <a:rPr lang="de-DE" dirty="0" smtClean="0"/>
              <a:t>Synoptische Darstellung (vgl. Folie 17) von</a:t>
            </a:r>
          </a:p>
          <a:p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Notizbuchdigitalisaten</a:t>
            </a:r>
            <a:endParaRPr lang="de-DE" dirty="0" smtClean="0"/>
          </a:p>
          <a:p>
            <a:pPr marL="285750" indent="-285750">
              <a:buFontTx/>
              <a:buChar char="-"/>
            </a:pP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Diplomatischer Transkriptionsansicht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(zeichen-, positions-, </a:t>
            </a:r>
            <a:r>
              <a:rPr lang="de-DE" dirty="0" err="1" smtClean="0"/>
              <a:t>zeilen</a:t>
            </a:r>
            <a:r>
              <a:rPr lang="de-DE" dirty="0" smtClean="0"/>
              <a:t> und seitengetreu)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Zeichengetreuem Edierten Text mit textkritischem Apparat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smtClean="0"/>
              <a:t>Kommentaren 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9862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16.05.2014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2" y="908720"/>
            <a:ext cx="3030577" cy="478361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33" y="908708"/>
            <a:ext cx="2951740" cy="477130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437" y="908720"/>
            <a:ext cx="4519047" cy="4771306"/>
          </a:xfrm>
          <a:prstGeom prst="rect">
            <a:avLst/>
          </a:prstGeom>
        </p:spPr>
      </p:pic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08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4" y="921516"/>
            <a:ext cx="8077200" cy="401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Gefaltete Ecke 39"/>
          <p:cNvSpPr/>
          <p:nvPr/>
        </p:nvSpPr>
        <p:spPr>
          <a:xfrm>
            <a:off x="1007508" y="3318704"/>
            <a:ext cx="1181550" cy="398462"/>
          </a:xfrm>
          <a:prstGeom prst="foldedCorner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algn="ctr">
              <a:defRPr/>
            </a:pPr>
            <a:r>
              <a:rPr lang="de-DE" sz="1000" b="1" dirty="0" smtClean="0">
                <a:solidFill>
                  <a:prstClr val="black"/>
                </a:solidFill>
              </a:rPr>
              <a:t>3. Metadaten-schema</a:t>
            </a:r>
            <a:endParaRPr lang="de-DE" sz="1000" b="1" dirty="0">
              <a:solidFill>
                <a:prstClr val="black"/>
              </a:solidFill>
            </a:endParaRPr>
          </a:p>
        </p:txBody>
      </p:sp>
      <p:sp>
        <p:nvSpPr>
          <p:cNvPr id="106" name="Rechteckiger Pfeil 105"/>
          <p:cNvSpPr/>
          <p:nvPr/>
        </p:nvSpPr>
        <p:spPr>
          <a:xfrm flipV="1">
            <a:off x="869008" y="2508591"/>
            <a:ext cx="277000" cy="1082812"/>
          </a:xfrm>
          <a:prstGeom prst="bentArrow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107" name="Richtungspfeil 106"/>
          <p:cNvSpPr>
            <a:spLocks noChangeArrowheads="1"/>
          </p:cNvSpPr>
          <p:nvPr/>
        </p:nvSpPr>
        <p:spPr bwMode="auto">
          <a:xfrm>
            <a:off x="2051720" y="3384864"/>
            <a:ext cx="1171591" cy="260160"/>
          </a:xfrm>
          <a:prstGeom prst="homePlate">
            <a:avLst>
              <a:gd name="adj" fmla="val 49880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e-DE" sz="1000" b="1" dirty="0" smtClean="0">
                <a:solidFill>
                  <a:prstClr val="white"/>
                </a:solidFill>
              </a:rPr>
              <a:t>TEI als XSD</a:t>
            </a:r>
            <a:endParaRPr lang="de-DE" sz="800" b="1" dirty="0">
              <a:solidFill>
                <a:prstClr val="white"/>
              </a:solidFill>
            </a:endParaRPr>
          </a:p>
        </p:txBody>
      </p:sp>
      <p:sp>
        <p:nvSpPr>
          <p:cNvPr id="10" name="Gefaltete Ecke 9"/>
          <p:cNvSpPr/>
          <p:nvPr/>
        </p:nvSpPr>
        <p:spPr>
          <a:xfrm>
            <a:off x="3278188" y="3517934"/>
            <a:ext cx="1098550" cy="398463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000" b="1" dirty="0" smtClean="0">
                <a:solidFill>
                  <a:srgbClr val="002060"/>
                </a:solidFill>
              </a:rPr>
              <a:t>6. XML/TEI- Codierung</a:t>
            </a:r>
            <a:endParaRPr lang="de-DE" sz="1000" b="1" dirty="0">
              <a:solidFill>
                <a:srgbClr val="002060"/>
              </a:solidFill>
            </a:endParaRPr>
          </a:p>
        </p:txBody>
      </p:sp>
      <p:sp>
        <p:nvSpPr>
          <p:cNvPr id="11" name="Gefaltete Ecke 10"/>
          <p:cNvSpPr/>
          <p:nvPr/>
        </p:nvSpPr>
        <p:spPr>
          <a:xfrm>
            <a:off x="3279775" y="4030697"/>
            <a:ext cx="1096963" cy="398462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000" b="1" dirty="0" smtClean="0">
                <a:solidFill>
                  <a:srgbClr val="002060"/>
                </a:solidFill>
              </a:rPr>
              <a:t>7. </a:t>
            </a:r>
            <a:r>
              <a:rPr lang="de-DE" sz="1000" b="1" dirty="0" err="1" smtClean="0">
                <a:solidFill>
                  <a:srgbClr val="002060"/>
                </a:solidFill>
              </a:rPr>
              <a:t>Digitalisate</a:t>
            </a:r>
            <a:endParaRPr lang="de-DE" sz="1000" b="1" dirty="0">
              <a:solidFill>
                <a:srgbClr val="002060"/>
              </a:solidFill>
            </a:endParaRPr>
          </a:p>
        </p:txBody>
      </p:sp>
      <p:sp>
        <p:nvSpPr>
          <p:cNvPr id="12" name="Gefaltete Ecke 11"/>
          <p:cNvSpPr/>
          <p:nvPr/>
        </p:nvSpPr>
        <p:spPr>
          <a:xfrm>
            <a:off x="4644008" y="4030697"/>
            <a:ext cx="1095375" cy="398462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000" b="1" dirty="0" smtClean="0">
                <a:solidFill>
                  <a:srgbClr val="002060"/>
                </a:solidFill>
              </a:rPr>
              <a:t>8. Metadaten</a:t>
            </a:r>
            <a:endParaRPr lang="de-DE" sz="1000" b="1" dirty="0">
              <a:solidFill>
                <a:srgbClr val="002060"/>
              </a:solidFill>
            </a:endParaRPr>
          </a:p>
        </p:txBody>
      </p:sp>
      <p:sp>
        <p:nvSpPr>
          <p:cNvPr id="13" name="Gefaltete Ecke 12"/>
          <p:cNvSpPr/>
          <p:nvPr/>
        </p:nvSpPr>
        <p:spPr>
          <a:xfrm>
            <a:off x="4644008" y="3517934"/>
            <a:ext cx="1095375" cy="398463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000" b="1" dirty="0" smtClean="0">
                <a:solidFill>
                  <a:srgbClr val="002060"/>
                </a:solidFill>
              </a:rPr>
              <a:t>9. Relationen</a:t>
            </a:r>
          </a:p>
          <a:p>
            <a:pPr algn="ctr">
              <a:defRPr/>
            </a:pPr>
            <a:r>
              <a:rPr lang="de-DE" sz="900" dirty="0" smtClean="0">
                <a:solidFill>
                  <a:srgbClr val="002060"/>
                </a:solidFill>
              </a:rPr>
              <a:t>z.B. DTA, GND, …</a:t>
            </a:r>
            <a:endParaRPr lang="de-DE" sz="900" dirty="0">
              <a:solidFill>
                <a:srgbClr val="002060"/>
              </a:solidFill>
            </a:endParaRPr>
          </a:p>
        </p:txBody>
      </p:sp>
      <p:sp>
        <p:nvSpPr>
          <p:cNvPr id="14" name="Pfeil in vier Richtungen 28"/>
          <p:cNvSpPr>
            <a:spLocks/>
          </p:cNvSpPr>
          <p:nvPr/>
        </p:nvSpPr>
        <p:spPr bwMode="auto">
          <a:xfrm rot="2700000">
            <a:off x="4176700" y="3623502"/>
            <a:ext cx="698500" cy="696913"/>
          </a:xfrm>
          <a:custGeom>
            <a:avLst/>
            <a:gdLst>
              <a:gd name="T0" fmla="*/ 0 w 697254"/>
              <a:gd name="T1" fmla="*/ 348627 h 697254"/>
              <a:gd name="T2" fmla="*/ 156882 w 697254"/>
              <a:gd name="T3" fmla="*/ 268366 h 697254"/>
              <a:gd name="T4" fmla="*/ 156882 w 697254"/>
              <a:gd name="T5" fmla="*/ 270186 h 697254"/>
              <a:gd name="T6" fmla="*/ 270186 w 697254"/>
              <a:gd name="T7" fmla="*/ 270186 h 697254"/>
              <a:gd name="T8" fmla="*/ 270186 w 697254"/>
              <a:gd name="T9" fmla="*/ 156882 h 697254"/>
              <a:gd name="T10" fmla="*/ 268366 w 697254"/>
              <a:gd name="T11" fmla="*/ 156882 h 697254"/>
              <a:gd name="T12" fmla="*/ 348627 w 697254"/>
              <a:gd name="T13" fmla="*/ 0 h 697254"/>
              <a:gd name="T14" fmla="*/ 428888 w 697254"/>
              <a:gd name="T15" fmla="*/ 156882 h 697254"/>
              <a:gd name="T16" fmla="*/ 427068 w 697254"/>
              <a:gd name="T17" fmla="*/ 156882 h 697254"/>
              <a:gd name="T18" fmla="*/ 427068 w 697254"/>
              <a:gd name="T19" fmla="*/ 270186 h 697254"/>
              <a:gd name="T20" fmla="*/ 540372 w 697254"/>
              <a:gd name="T21" fmla="*/ 270186 h 697254"/>
              <a:gd name="T22" fmla="*/ 540372 w 697254"/>
              <a:gd name="T23" fmla="*/ 268366 h 697254"/>
              <a:gd name="T24" fmla="*/ 697254 w 697254"/>
              <a:gd name="T25" fmla="*/ 348627 h 697254"/>
              <a:gd name="T26" fmla="*/ 540372 w 697254"/>
              <a:gd name="T27" fmla="*/ 428888 h 697254"/>
              <a:gd name="T28" fmla="*/ 540372 w 697254"/>
              <a:gd name="T29" fmla="*/ 427068 h 697254"/>
              <a:gd name="T30" fmla="*/ 427068 w 697254"/>
              <a:gd name="T31" fmla="*/ 427068 h 697254"/>
              <a:gd name="T32" fmla="*/ 427068 w 697254"/>
              <a:gd name="T33" fmla="*/ 540372 h 697254"/>
              <a:gd name="T34" fmla="*/ 428888 w 697254"/>
              <a:gd name="T35" fmla="*/ 540372 h 697254"/>
              <a:gd name="T36" fmla="*/ 348627 w 697254"/>
              <a:gd name="T37" fmla="*/ 697254 h 697254"/>
              <a:gd name="T38" fmla="*/ 268366 w 697254"/>
              <a:gd name="T39" fmla="*/ 540372 h 697254"/>
              <a:gd name="T40" fmla="*/ 270186 w 697254"/>
              <a:gd name="T41" fmla="*/ 540372 h 697254"/>
              <a:gd name="T42" fmla="*/ 270186 w 697254"/>
              <a:gd name="T43" fmla="*/ 427068 h 697254"/>
              <a:gd name="T44" fmla="*/ 156882 w 697254"/>
              <a:gd name="T45" fmla="*/ 427068 h 697254"/>
              <a:gd name="T46" fmla="*/ 156882 w 697254"/>
              <a:gd name="T47" fmla="*/ 428888 h 697254"/>
              <a:gd name="T48" fmla="*/ 0 w 697254"/>
              <a:gd name="T49" fmla="*/ 348627 h 69725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7254" h="697254">
                <a:moveTo>
                  <a:pt x="0" y="348627"/>
                </a:moveTo>
                <a:lnTo>
                  <a:pt x="156882" y="268366"/>
                </a:lnTo>
                <a:lnTo>
                  <a:pt x="156882" y="270186"/>
                </a:lnTo>
                <a:lnTo>
                  <a:pt x="270186" y="270186"/>
                </a:lnTo>
                <a:lnTo>
                  <a:pt x="270186" y="156882"/>
                </a:lnTo>
                <a:lnTo>
                  <a:pt x="268366" y="156882"/>
                </a:lnTo>
                <a:lnTo>
                  <a:pt x="348627" y="0"/>
                </a:lnTo>
                <a:lnTo>
                  <a:pt x="428888" y="156882"/>
                </a:lnTo>
                <a:lnTo>
                  <a:pt x="427068" y="156882"/>
                </a:lnTo>
                <a:lnTo>
                  <a:pt x="427068" y="270186"/>
                </a:lnTo>
                <a:lnTo>
                  <a:pt x="540372" y="270186"/>
                </a:lnTo>
                <a:lnTo>
                  <a:pt x="540372" y="268366"/>
                </a:lnTo>
                <a:lnTo>
                  <a:pt x="697254" y="348627"/>
                </a:lnTo>
                <a:lnTo>
                  <a:pt x="540372" y="428888"/>
                </a:lnTo>
                <a:lnTo>
                  <a:pt x="540372" y="427068"/>
                </a:lnTo>
                <a:lnTo>
                  <a:pt x="427068" y="427068"/>
                </a:lnTo>
                <a:lnTo>
                  <a:pt x="427068" y="540372"/>
                </a:lnTo>
                <a:lnTo>
                  <a:pt x="428888" y="540372"/>
                </a:lnTo>
                <a:lnTo>
                  <a:pt x="348627" y="697254"/>
                </a:lnTo>
                <a:lnTo>
                  <a:pt x="268366" y="540372"/>
                </a:lnTo>
                <a:lnTo>
                  <a:pt x="270186" y="540372"/>
                </a:lnTo>
                <a:lnTo>
                  <a:pt x="270186" y="427068"/>
                </a:lnTo>
                <a:lnTo>
                  <a:pt x="156882" y="427068"/>
                </a:lnTo>
                <a:lnTo>
                  <a:pt x="156882" y="428888"/>
                </a:lnTo>
                <a:lnTo>
                  <a:pt x="0" y="348627"/>
                </a:lnTo>
                <a:close/>
              </a:path>
            </a:pathLst>
          </a:custGeom>
          <a:solidFill>
            <a:srgbClr val="0070C0"/>
          </a:solidFill>
          <a:ln w="9525" cap="flat" cmpd="sng">
            <a:solidFill>
              <a:srgbClr val="0070C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16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6928963" y="944806"/>
            <a:ext cx="1762893" cy="3852346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de-DE" sz="11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</a:rPr>
              <a:t>NUTZUNG</a:t>
            </a:r>
          </a:p>
        </p:txBody>
      </p:sp>
      <p:sp>
        <p:nvSpPr>
          <p:cNvPr id="19" name="Abgerundetes Rechteck 18"/>
          <p:cNvSpPr>
            <a:spLocks noChangeArrowheads="1"/>
          </p:cNvSpPr>
          <p:nvPr/>
        </p:nvSpPr>
        <p:spPr bwMode="auto">
          <a:xfrm>
            <a:off x="7135486" y="1958935"/>
            <a:ext cx="1390277" cy="592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e-DE" sz="900" b="1" dirty="0" smtClean="0">
                <a:solidFill>
                  <a:schemeClr val="bg1"/>
                </a:solidFill>
              </a:rPr>
              <a:t>16. FONTANE-NOTIZBUCH-PORTAL</a:t>
            </a:r>
            <a:endParaRPr lang="de-DE" sz="9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de-DE" sz="900" b="1" dirty="0" smtClean="0">
                <a:solidFill>
                  <a:schemeClr val="bg1"/>
                </a:solidFill>
              </a:rPr>
              <a:t>(Digitale Edition </a:t>
            </a:r>
            <a:r>
              <a:rPr lang="de-DE" sz="900" b="1" dirty="0" err="1" smtClean="0">
                <a:solidFill>
                  <a:schemeClr val="bg1"/>
                </a:solidFill>
              </a:rPr>
              <a:t>powered</a:t>
            </a:r>
            <a:r>
              <a:rPr lang="de-DE" sz="900" b="1" dirty="0" smtClean="0">
                <a:solidFill>
                  <a:schemeClr val="bg1"/>
                </a:solidFill>
              </a:rPr>
              <a:t> </a:t>
            </a:r>
            <a:r>
              <a:rPr lang="de-DE" sz="900" b="1" dirty="0" err="1" smtClean="0">
                <a:solidFill>
                  <a:schemeClr val="bg1"/>
                </a:solidFill>
              </a:rPr>
              <a:t>by</a:t>
            </a:r>
            <a:r>
              <a:rPr lang="de-DE" sz="900" b="1" dirty="0" smtClean="0">
                <a:solidFill>
                  <a:schemeClr val="bg1"/>
                </a:solidFill>
              </a:rPr>
              <a:t> SADE)</a:t>
            </a:r>
            <a:endParaRPr lang="de-DE" sz="900" b="1" dirty="0">
              <a:solidFill>
                <a:schemeClr val="bg1"/>
              </a:solidFill>
            </a:endParaRPr>
          </a:p>
        </p:txBody>
      </p:sp>
      <p:sp>
        <p:nvSpPr>
          <p:cNvPr id="20" name="Abgerundetes Rechteck 19"/>
          <p:cNvSpPr>
            <a:spLocks noChangeArrowheads="1"/>
          </p:cNvSpPr>
          <p:nvPr/>
        </p:nvSpPr>
        <p:spPr bwMode="auto">
          <a:xfrm>
            <a:off x="7135486" y="2695089"/>
            <a:ext cx="1390277" cy="85754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de-DE" sz="900" b="1" dirty="0" smtClean="0">
                <a:solidFill>
                  <a:schemeClr val="lt1"/>
                </a:solidFill>
              </a:rPr>
              <a:t>17. TEXTGRID REPOSITORY</a:t>
            </a:r>
            <a:endParaRPr lang="de-DE" sz="900" b="1" dirty="0">
              <a:solidFill>
                <a:schemeClr val="lt1"/>
              </a:solidFill>
            </a:endParaRPr>
          </a:p>
          <a:p>
            <a:pPr algn="ctr"/>
            <a:r>
              <a:rPr lang="de-DE" sz="900" b="1" dirty="0">
                <a:solidFill>
                  <a:schemeClr val="lt1"/>
                </a:solidFill>
              </a:rPr>
              <a:t>(Langfristige Verfügbarkeit der Forschungsdaten</a:t>
            </a:r>
            <a:r>
              <a:rPr lang="de-DE" sz="900" b="1" dirty="0" smtClean="0">
                <a:solidFill>
                  <a:schemeClr val="lt1"/>
                </a:solidFill>
              </a:rPr>
              <a:t>)</a:t>
            </a:r>
          </a:p>
          <a:p>
            <a:pPr algn="ctr"/>
            <a:r>
              <a:rPr lang="de-DE" sz="900" b="1" dirty="0" smtClean="0">
                <a:solidFill>
                  <a:schemeClr val="lt1"/>
                </a:solidFill>
              </a:rPr>
              <a:t>www.textgridrep.de</a:t>
            </a:r>
            <a:endParaRPr lang="de-DE" sz="900" b="1" dirty="0">
              <a:solidFill>
                <a:schemeClr val="lt1"/>
              </a:solidFill>
            </a:endParaRPr>
          </a:p>
        </p:txBody>
      </p:sp>
      <p:sp>
        <p:nvSpPr>
          <p:cNvPr id="21" name="Abgerundetes Rechteck 20"/>
          <p:cNvSpPr>
            <a:spLocks noChangeArrowheads="1"/>
          </p:cNvSpPr>
          <p:nvPr/>
        </p:nvSpPr>
        <p:spPr bwMode="auto">
          <a:xfrm>
            <a:off x="7135486" y="3683170"/>
            <a:ext cx="1390277" cy="88412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e-DE" sz="900" b="1" dirty="0" smtClean="0">
                <a:solidFill>
                  <a:schemeClr val="bg1"/>
                </a:solidFill>
              </a:rPr>
              <a:t>18. BUCHEDITION</a:t>
            </a:r>
          </a:p>
          <a:p>
            <a:pPr algn="ctr">
              <a:defRPr/>
            </a:pPr>
            <a:r>
              <a:rPr lang="de-DE" sz="900" b="1" dirty="0" smtClean="0">
                <a:solidFill>
                  <a:schemeClr val="bg1"/>
                </a:solidFill>
              </a:rPr>
              <a:t>mittels  XML-Print  </a:t>
            </a:r>
          </a:p>
          <a:p>
            <a:pPr algn="ctr">
              <a:defRPr/>
            </a:pPr>
            <a:r>
              <a:rPr lang="de-DE" sz="900" b="1" dirty="0" smtClean="0">
                <a:solidFill>
                  <a:schemeClr val="bg1"/>
                </a:solidFill>
              </a:rPr>
              <a:t>im Walter-</a:t>
            </a:r>
            <a:r>
              <a:rPr lang="de-DE" sz="900" b="1" dirty="0" err="1" smtClean="0">
                <a:solidFill>
                  <a:schemeClr val="bg1"/>
                </a:solidFill>
              </a:rPr>
              <a:t>deGruyter</a:t>
            </a:r>
            <a:r>
              <a:rPr lang="de-DE" sz="900" b="1" dirty="0" smtClean="0">
                <a:solidFill>
                  <a:schemeClr val="bg1"/>
                </a:solidFill>
              </a:rPr>
              <a:t>-Verlag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06" y="1007245"/>
            <a:ext cx="889251" cy="889251"/>
          </a:xfrm>
          <a:prstGeom prst="rect">
            <a:avLst/>
          </a:prstGeom>
        </p:spPr>
      </p:pic>
      <p:sp>
        <p:nvSpPr>
          <p:cNvPr id="23" name="Richtungspfeil 22"/>
          <p:cNvSpPr>
            <a:spLocks noChangeArrowheads="1"/>
          </p:cNvSpPr>
          <p:nvPr/>
        </p:nvSpPr>
        <p:spPr bwMode="auto">
          <a:xfrm>
            <a:off x="5861611" y="1975009"/>
            <a:ext cx="1296000" cy="495920"/>
          </a:xfrm>
          <a:prstGeom prst="homePlate">
            <a:avLst>
              <a:gd name="adj" fmla="val 4988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e-DE" sz="1000" b="1" dirty="0" smtClean="0">
                <a:solidFill>
                  <a:schemeClr val="lt1"/>
                </a:solidFill>
                <a:latin typeface="+mn-lt"/>
                <a:ea typeface="+mn-ea"/>
              </a:rPr>
              <a:t>14. Export zu SADE </a:t>
            </a:r>
            <a:r>
              <a:rPr lang="de-DE" sz="700" dirty="0" smtClean="0">
                <a:solidFill>
                  <a:schemeClr val="lt1"/>
                </a:solidFill>
              </a:rPr>
              <a:t>(</a:t>
            </a:r>
            <a:r>
              <a:rPr lang="de-DE" sz="700" dirty="0" err="1" smtClean="0">
                <a:solidFill>
                  <a:schemeClr val="lt1"/>
                </a:solidFill>
              </a:rPr>
              <a:t>existdb</a:t>
            </a:r>
            <a:r>
              <a:rPr lang="de-DE" sz="700" dirty="0" smtClean="0">
                <a:solidFill>
                  <a:schemeClr val="lt1"/>
                </a:solidFill>
              </a:rPr>
              <a:t>, </a:t>
            </a:r>
            <a:r>
              <a:rPr lang="de-DE" sz="700" dirty="0" err="1" smtClean="0">
                <a:solidFill>
                  <a:schemeClr val="lt1"/>
                </a:solidFill>
              </a:rPr>
              <a:t>Lucene</a:t>
            </a:r>
            <a:r>
              <a:rPr lang="de-DE" sz="700" dirty="0" smtClean="0">
                <a:solidFill>
                  <a:schemeClr val="lt1"/>
                </a:solidFill>
              </a:rPr>
              <a:t>, Batik, </a:t>
            </a:r>
            <a:r>
              <a:rPr lang="de-DE" sz="700" dirty="0" err="1" smtClean="0">
                <a:solidFill>
                  <a:schemeClr val="lt1"/>
                </a:solidFill>
              </a:rPr>
              <a:t>DigiLib</a:t>
            </a:r>
            <a:r>
              <a:rPr lang="de-DE" sz="700" dirty="0" smtClean="0">
                <a:solidFill>
                  <a:schemeClr val="lt1"/>
                </a:solidFill>
              </a:rPr>
              <a:t>, …)</a:t>
            </a:r>
            <a:endParaRPr lang="de-DE" sz="700" dirty="0">
              <a:solidFill>
                <a:schemeClr val="lt1"/>
              </a:solidFill>
            </a:endParaRPr>
          </a:p>
        </p:txBody>
      </p:sp>
      <p:sp>
        <p:nvSpPr>
          <p:cNvPr id="24" name="Richtungspfeil 23"/>
          <p:cNvSpPr>
            <a:spLocks noChangeArrowheads="1"/>
          </p:cNvSpPr>
          <p:nvPr/>
        </p:nvSpPr>
        <p:spPr bwMode="auto">
          <a:xfrm>
            <a:off x="5861611" y="3199145"/>
            <a:ext cx="1296000" cy="501446"/>
          </a:xfrm>
          <a:prstGeom prst="homePlate">
            <a:avLst>
              <a:gd name="adj" fmla="val 4988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e-DE" sz="1000" b="1" dirty="0" smtClean="0">
                <a:solidFill>
                  <a:schemeClr val="lt1"/>
                </a:solidFill>
                <a:latin typeface="+mn-lt"/>
                <a:ea typeface="+mn-ea"/>
              </a:rPr>
              <a:t>15. Publikation</a:t>
            </a:r>
            <a:r>
              <a:rPr lang="de-DE" sz="800" b="1" dirty="0" smtClean="0">
                <a:solidFill>
                  <a:schemeClr val="lt1"/>
                </a:solidFill>
                <a:latin typeface="+mn-lt"/>
                <a:ea typeface="+mn-ea"/>
              </a:rPr>
              <a:t/>
            </a:r>
            <a:br>
              <a:rPr lang="de-DE" sz="800" b="1" dirty="0" smtClean="0">
                <a:solidFill>
                  <a:schemeClr val="lt1"/>
                </a:solidFill>
                <a:latin typeface="+mn-lt"/>
                <a:ea typeface="+mn-ea"/>
              </a:rPr>
            </a:br>
            <a:r>
              <a:rPr lang="de-DE" sz="800" dirty="0" smtClean="0">
                <a:solidFill>
                  <a:schemeClr val="lt1"/>
                </a:solidFill>
                <a:latin typeface="+mn-lt"/>
                <a:ea typeface="+mn-ea"/>
              </a:rPr>
              <a:t>(Persistent Identifier, Metadatenvalidierung</a:t>
            </a:r>
            <a:r>
              <a:rPr lang="de-DE" sz="800" b="1" dirty="0" smtClean="0">
                <a:solidFill>
                  <a:schemeClr val="lt1"/>
                </a:solidFill>
                <a:latin typeface="+mn-lt"/>
                <a:ea typeface="+mn-ea"/>
              </a:rPr>
              <a:t>)</a:t>
            </a:r>
            <a:endParaRPr lang="de-DE" sz="800" b="1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827584" y="40466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Vom Faksimile zur digitalen Publikation</a:t>
            </a:r>
            <a:endParaRPr lang="de-DE" sz="2800" dirty="0"/>
          </a:p>
        </p:txBody>
      </p:sp>
      <p:sp>
        <p:nvSpPr>
          <p:cNvPr id="2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344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54130"/>
            <a:ext cx="2847628" cy="449483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940183"/>
            <a:ext cx="2773551" cy="4483274"/>
          </a:xfrm>
          <a:prstGeom prst="rect">
            <a:avLst/>
          </a:prstGeom>
        </p:spPr>
      </p:pic>
      <p:pic>
        <p:nvPicPr>
          <p:cNvPr id="18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219" y="954129"/>
            <a:ext cx="2938637" cy="446932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377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uppieren 56"/>
          <p:cNvGrpSpPr/>
          <p:nvPr/>
        </p:nvGrpSpPr>
        <p:grpSpPr>
          <a:xfrm>
            <a:off x="683568" y="980728"/>
            <a:ext cx="7979291" cy="3888432"/>
            <a:chOff x="690488" y="958001"/>
            <a:chExt cx="7979291" cy="3888432"/>
          </a:xfrm>
        </p:grpSpPr>
        <p:sp>
          <p:nvSpPr>
            <p:cNvPr id="58" name="Rechteck 57"/>
            <p:cNvSpPr>
              <a:spLocks noChangeArrowheads="1"/>
            </p:cNvSpPr>
            <p:nvPr/>
          </p:nvSpPr>
          <p:spPr bwMode="auto">
            <a:xfrm>
              <a:off x="690488" y="958001"/>
              <a:ext cx="1557338" cy="3888432"/>
            </a:xfrm>
            <a:prstGeom prst="rect">
              <a:avLst/>
            </a:prstGeom>
            <a:gradFill rotWithShape="1">
              <a:gsLst>
                <a:gs pos="0">
                  <a:srgbClr val="FFEBDB"/>
                </a:gs>
                <a:gs pos="64999">
                  <a:srgbClr val="FFD0AA"/>
                </a:gs>
                <a:gs pos="100000">
                  <a:srgbClr val="FFBE86"/>
                </a:gs>
              </a:gsLst>
              <a:lin ang="5400000" scaled="1"/>
            </a:gradFill>
            <a:ln w="9525">
              <a:solidFill>
                <a:srgbClr val="F6924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b"/>
            <a:lstStyle/>
            <a:p>
              <a:pPr algn="ctr">
                <a:defRPr/>
              </a:pPr>
              <a:r>
                <a:rPr lang="de-DE" sz="1100" b="1" dirty="0" smtClean="0">
                  <a:solidFill>
                    <a:srgbClr val="A379BB">
                      <a:lumMod val="50000"/>
                    </a:srgbClr>
                  </a:solidFill>
                </a:rPr>
                <a:t>MATERIAL</a:t>
              </a:r>
              <a:endParaRPr lang="de-DE" sz="1100" b="1" dirty="0">
                <a:solidFill>
                  <a:srgbClr val="A379BB">
                    <a:lumMod val="50000"/>
                  </a:srgbClr>
                </a:solidFill>
              </a:endParaRPr>
            </a:p>
          </p:txBody>
        </p:sp>
        <p:sp>
          <p:nvSpPr>
            <p:cNvPr id="59" name="Rechteck 58"/>
            <p:cNvSpPr>
              <a:spLocks noChangeArrowheads="1"/>
            </p:cNvSpPr>
            <p:nvPr/>
          </p:nvSpPr>
          <p:spPr bwMode="auto">
            <a:xfrm>
              <a:off x="2250748" y="958001"/>
              <a:ext cx="4648200" cy="3888432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b"/>
            <a:lstStyle/>
            <a:p>
              <a:pPr algn="ctr">
                <a:defRPr/>
              </a:pPr>
              <a:r>
                <a:rPr lang="de-DE" sz="1100" b="1" dirty="0">
                  <a:solidFill>
                    <a:srgbClr val="002060"/>
                  </a:solidFill>
                </a:rPr>
                <a:t>VIRTUELLE FORSCHUNGSUMGEBUNG</a:t>
              </a:r>
            </a:p>
          </p:txBody>
        </p:sp>
        <p:sp>
          <p:nvSpPr>
            <p:cNvPr id="60" name="Rechteck 59"/>
            <p:cNvSpPr>
              <a:spLocks noChangeArrowheads="1"/>
            </p:cNvSpPr>
            <p:nvPr/>
          </p:nvSpPr>
          <p:spPr bwMode="auto">
            <a:xfrm>
              <a:off x="6906886" y="958001"/>
              <a:ext cx="1762893" cy="3888432"/>
            </a:xfrm>
            <a:prstGeom prst="rect">
              <a:avLst/>
            </a:prstGeom>
            <a:gradFill rotWithShape="1">
              <a:gsLst>
                <a:gs pos="0">
                  <a:srgbClr val="F5FFE6"/>
                </a:gs>
                <a:gs pos="64999">
                  <a:srgbClr val="E4FDC2"/>
                </a:gs>
                <a:gs pos="100000">
                  <a:srgbClr val="DAFDA7"/>
                </a:gs>
              </a:gsLst>
              <a:lin ang="5400000" scaled="1"/>
            </a:gradFill>
            <a:ln w="9525">
              <a:solidFill>
                <a:srgbClr val="98B954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b"/>
            <a:lstStyle/>
            <a:p>
              <a:pPr algn="ctr">
                <a:defRPr/>
              </a:pPr>
              <a:r>
                <a:rPr lang="de-DE" sz="1100" b="1" dirty="0">
                  <a:solidFill>
                    <a:srgbClr val="6BB1C9">
                      <a:lumMod val="50000"/>
                    </a:srgbClr>
                  </a:solidFill>
                </a:rPr>
                <a:t>NUTZUNG</a:t>
              </a:r>
            </a:p>
          </p:txBody>
        </p:sp>
        <p:sp>
          <p:nvSpPr>
            <p:cNvPr id="61" name="Abgerundetes Rechteck 60"/>
            <p:cNvSpPr>
              <a:spLocks noChangeArrowheads="1"/>
            </p:cNvSpPr>
            <p:nvPr/>
          </p:nvSpPr>
          <p:spPr bwMode="auto">
            <a:xfrm>
              <a:off x="7135486" y="1950039"/>
              <a:ext cx="1390277" cy="59213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CC746"/>
                </a:gs>
                <a:gs pos="20000">
                  <a:srgbClr val="9BC348"/>
                </a:gs>
                <a:gs pos="100000">
                  <a:srgbClr val="769535"/>
                </a:gs>
              </a:gsLst>
              <a:lin ang="5400000"/>
            </a:gradFill>
            <a:ln w="9525">
              <a:solidFill>
                <a:srgbClr val="98B954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de-DE" sz="900" b="1" dirty="0" smtClean="0">
                  <a:solidFill>
                    <a:prstClr val="white"/>
                  </a:solidFill>
                </a:rPr>
                <a:t>16. FONTANE-NOTIZBUCH-PORTAL</a:t>
              </a:r>
              <a:endParaRPr lang="de-DE" sz="9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r>
                <a:rPr lang="de-DE" sz="900" b="1" dirty="0" smtClean="0">
                  <a:solidFill>
                    <a:prstClr val="white"/>
                  </a:solidFill>
                </a:rPr>
                <a:t>(Digitale Edition </a:t>
              </a:r>
              <a:r>
                <a:rPr lang="de-DE" sz="900" b="1" dirty="0" err="1" smtClean="0">
                  <a:solidFill>
                    <a:prstClr val="white"/>
                  </a:solidFill>
                </a:rPr>
                <a:t>powered</a:t>
              </a:r>
              <a:r>
                <a:rPr lang="de-DE" sz="900" b="1" dirty="0" smtClean="0">
                  <a:solidFill>
                    <a:prstClr val="white"/>
                  </a:solidFill>
                </a:rPr>
                <a:t> </a:t>
              </a:r>
              <a:r>
                <a:rPr lang="de-DE" sz="900" b="1" dirty="0" err="1" smtClean="0">
                  <a:solidFill>
                    <a:prstClr val="white"/>
                  </a:solidFill>
                </a:rPr>
                <a:t>by</a:t>
              </a:r>
              <a:r>
                <a:rPr lang="de-DE" sz="900" b="1" dirty="0" smtClean="0">
                  <a:solidFill>
                    <a:prstClr val="white"/>
                  </a:solidFill>
                </a:rPr>
                <a:t> SADE)</a:t>
              </a:r>
              <a:endParaRPr lang="de-DE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62" name="Abgerundetes Rechteck 61"/>
            <p:cNvSpPr>
              <a:spLocks noChangeArrowheads="1"/>
            </p:cNvSpPr>
            <p:nvPr/>
          </p:nvSpPr>
          <p:spPr bwMode="auto">
            <a:xfrm>
              <a:off x="7135486" y="2686193"/>
              <a:ext cx="1390277" cy="85754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de-DE" sz="900" b="1" dirty="0" smtClean="0">
                  <a:solidFill>
                    <a:prstClr val="white"/>
                  </a:solidFill>
                </a:rPr>
                <a:t>17. TEXTGRID REPOSITORY</a:t>
              </a:r>
              <a:endParaRPr lang="de-DE" sz="900" b="1" dirty="0">
                <a:solidFill>
                  <a:prstClr val="white"/>
                </a:solidFill>
              </a:endParaRPr>
            </a:p>
            <a:p>
              <a:pPr algn="ctr"/>
              <a:r>
                <a:rPr lang="de-DE" sz="900" b="1" dirty="0">
                  <a:solidFill>
                    <a:prstClr val="white"/>
                  </a:solidFill>
                </a:rPr>
                <a:t>(Langfristige Verfügbarkeit der Forschungsdaten</a:t>
              </a:r>
              <a:r>
                <a:rPr lang="de-DE" sz="900" b="1" dirty="0" smtClean="0">
                  <a:solidFill>
                    <a:prstClr val="white"/>
                  </a:solidFill>
                </a:rPr>
                <a:t>)</a:t>
              </a:r>
            </a:p>
            <a:p>
              <a:pPr algn="ctr"/>
              <a:r>
                <a:rPr lang="de-DE" sz="900" b="1" dirty="0" smtClean="0">
                  <a:solidFill>
                    <a:prstClr val="white"/>
                  </a:solidFill>
                </a:rPr>
                <a:t>www.textgridrep.de</a:t>
              </a:r>
              <a:endParaRPr lang="de-DE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63" name="Abgerundetes Rechteck 62"/>
            <p:cNvSpPr>
              <a:spLocks noChangeArrowheads="1"/>
            </p:cNvSpPr>
            <p:nvPr/>
          </p:nvSpPr>
          <p:spPr bwMode="auto">
            <a:xfrm>
              <a:off x="7135486" y="3674274"/>
              <a:ext cx="1390277" cy="88412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CC746"/>
                </a:gs>
                <a:gs pos="20000">
                  <a:srgbClr val="9BC348"/>
                </a:gs>
                <a:gs pos="100000">
                  <a:srgbClr val="769535"/>
                </a:gs>
              </a:gsLst>
              <a:lin ang="5400000"/>
            </a:gradFill>
            <a:ln w="9525">
              <a:solidFill>
                <a:srgbClr val="98B954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de-DE" sz="900" b="1" dirty="0" smtClean="0">
                  <a:solidFill>
                    <a:prstClr val="white"/>
                  </a:solidFill>
                </a:rPr>
                <a:t>18. BUCHEDITION</a:t>
              </a:r>
            </a:p>
            <a:p>
              <a:pPr algn="ctr">
                <a:defRPr/>
              </a:pPr>
              <a:r>
                <a:rPr lang="de-DE" sz="900" b="1" dirty="0" smtClean="0">
                  <a:solidFill>
                    <a:prstClr val="white"/>
                  </a:solidFill>
                </a:rPr>
                <a:t>mittels  XML-Print  </a:t>
              </a:r>
            </a:p>
            <a:p>
              <a:pPr algn="ctr">
                <a:defRPr/>
              </a:pPr>
              <a:r>
                <a:rPr lang="de-DE" sz="900" b="1" dirty="0" smtClean="0">
                  <a:solidFill>
                    <a:prstClr val="white"/>
                  </a:solidFill>
                </a:rPr>
                <a:t>im Walter-</a:t>
              </a:r>
              <a:r>
                <a:rPr lang="de-DE" sz="900" b="1" dirty="0" err="1" smtClean="0">
                  <a:solidFill>
                    <a:prstClr val="white"/>
                  </a:solidFill>
                </a:rPr>
                <a:t>deGruyter</a:t>
              </a:r>
              <a:r>
                <a:rPr lang="de-DE" sz="900" b="1" dirty="0" smtClean="0">
                  <a:solidFill>
                    <a:prstClr val="white"/>
                  </a:solidFill>
                </a:rPr>
                <a:t>-Verlag</a:t>
              </a:r>
            </a:p>
          </p:txBody>
        </p:sp>
        <p:sp>
          <p:nvSpPr>
            <p:cNvPr id="64" name="Rechteck 63"/>
            <p:cNvSpPr>
              <a:spLocks noChangeArrowheads="1"/>
            </p:cNvSpPr>
            <p:nvPr/>
          </p:nvSpPr>
          <p:spPr bwMode="auto">
            <a:xfrm>
              <a:off x="2355175" y="1037924"/>
              <a:ext cx="4442395" cy="3520477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16800000" scaled="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/>
            <a:p>
              <a:pPr algn="r">
                <a:defRPr/>
              </a:pPr>
              <a:r>
                <a:rPr lang="de-DE" sz="1100" b="1" dirty="0" smtClean="0">
                  <a:solidFill>
                    <a:srgbClr val="0070C0"/>
                  </a:solidFill>
                </a:rPr>
                <a:t>TEXTGRID</a:t>
              </a:r>
              <a:br>
                <a:rPr lang="de-DE" sz="1100" b="1" dirty="0" smtClean="0">
                  <a:solidFill>
                    <a:srgbClr val="0070C0"/>
                  </a:solidFill>
                </a:rPr>
              </a:br>
              <a:r>
                <a:rPr lang="de-DE" sz="1100" b="1" dirty="0" smtClean="0">
                  <a:solidFill>
                    <a:srgbClr val="0070C0"/>
                  </a:solidFill>
                </a:rPr>
                <a:t>LABORATORY</a:t>
              </a:r>
            </a:p>
            <a:p>
              <a:pPr algn="r">
                <a:defRPr/>
              </a:pPr>
              <a:endParaRPr lang="de-DE" sz="1100" b="1" dirty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100" b="1" dirty="0" smtClean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100" b="1" dirty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100" b="1" dirty="0" smtClean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100" b="1" dirty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100" b="1" dirty="0" smtClean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100" b="1" dirty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100" b="1" dirty="0" smtClean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100" b="1" dirty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100" b="1" dirty="0" smtClean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100" b="1" dirty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100" b="1" dirty="0" smtClean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100" b="1" dirty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100" b="1" dirty="0" smtClean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100" b="1" dirty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500" b="1" dirty="0" smtClean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endParaRPr lang="de-DE" sz="1050" b="1" dirty="0" smtClean="0">
                <a:solidFill>
                  <a:srgbClr val="CEB966">
                    <a:lumMod val="75000"/>
                  </a:srgbClr>
                </a:solidFill>
              </a:endParaRPr>
            </a:p>
            <a:p>
              <a:pPr algn="r">
                <a:defRPr/>
              </a:pPr>
              <a:r>
                <a:rPr lang="de-DE" sz="1100" b="1" dirty="0" smtClean="0">
                  <a:solidFill>
                    <a:srgbClr val="0070C0"/>
                  </a:solidFill>
                </a:rPr>
                <a:t>TEXTGRID</a:t>
              </a:r>
            </a:p>
            <a:p>
              <a:pPr algn="r">
                <a:defRPr/>
              </a:pPr>
              <a:r>
                <a:rPr lang="de-DE" sz="1100" b="1" dirty="0" smtClean="0">
                  <a:solidFill>
                    <a:srgbClr val="0070C0"/>
                  </a:solidFill>
                </a:rPr>
                <a:t>REPOSITORY</a:t>
              </a:r>
              <a:endParaRPr lang="de-DE" sz="1100" b="1" dirty="0">
                <a:solidFill>
                  <a:srgbClr val="0070C0"/>
                </a:solidFill>
              </a:endParaRPr>
            </a:p>
          </p:txBody>
        </p:sp>
        <p:sp>
          <p:nvSpPr>
            <p:cNvPr id="65" name="Gefaltete Ecke 64"/>
            <p:cNvSpPr/>
            <p:nvPr/>
          </p:nvSpPr>
          <p:spPr>
            <a:xfrm>
              <a:off x="3256256" y="3515240"/>
              <a:ext cx="1098550" cy="398463"/>
            </a:xfrm>
            <a:prstGeom prst="foldedCorner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000" b="1" dirty="0" smtClean="0">
                  <a:solidFill>
                    <a:srgbClr val="002060"/>
                  </a:solidFill>
                </a:rPr>
                <a:t>6. XML/TEI- Codierung</a:t>
              </a:r>
              <a:endParaRPr lang="de-DE" sz="1000" b="1" dirty="0">
                <a:solidFill>
                  <a:srgbClr val="002060"/>
                </a:solidFill>
              </a:endParaRPr>
            </a:p>
          </p:txBody>
        </p:sp>
        <p:sp>
          <p:nvSpPr>
            <p:cNvPr id="66" name="Gefaltete Ecke 65"/>
            <p:cNvSpPr/>
            <p:nvPr/>
          </p:nvSpPr>
          <p:spPr>
            <a:xfrm>
              <a:off x="3257843" y="4028003"/>
              <a:ext cx="1096963" cy="398462"/>
            </a:xfrm>
            <a:prstGeom prst="foldedCorner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000" b="1" dirty="0" smtClean="0">
                  <a:solidFill>
                    <a:srgbClr val="002060"/>
                  </a:solidFill>
                </a:rPr>
                <a:t>7. </a:t>
              </a:r>
              <a:r>
                <a:rPr lang="de-DE" sz="1000" b="1" dirty="0" err="1" smtClean="0">
                  <a:solidFill>
                    <a:srgbClr val="002060"/>
                  </a:solidFill>
                </a:rPr>
                <a:t>Digitalisate</a:t>
              </a:r>
              <a:endParaRPr lang="de-DE" sz="1000" b="1" dirty="0">
                <a:solidFill>
                  <a:srgbClr val="002060"/>
                </a:solidFill>
              </a:endParaRPr>
            </a:p>
          </p:txBody>
        </p:sp>
        <p:sp>
          <p:nvSpPr>
            <p:cNvPr id="67" name="Sechseck 66"/>
            <p:cNvSpPr>
              <a:spLocks noChangeArrowheads="1"/>
            </p:cNvSpPr>
            <p:nvPr/>
          </p:nvSpPr>
          <p:spPr bwMode="auto">
            <a:xfrm>
              <a:off x="2621107" y="1521564"/>
              <a:ext cx="1017123" cy="381000"/>
            </a:xfrm>
            <a:prstGeom prst="hexagon">
              <a:avLst>
                <a:gd name="adj" fmla="val 25028"/>
                <a:gd name="vf" fmla="val 11547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de-DE" sz="900" b="1" dirty="0" smtClean="0">
                  <a:solidFill>
                    <a:prstClr val="white"/>
                  </a:solidFill>
                </a:rPr>
                <a:t>12. Oxygen-XML-Editor</a:t>
              </a:r>
              <a:endParaRPr lang="de-DE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68" name="Sechseck 67"/>
            <p:cNvSpPr>
              <a:spLocks noChangeArrowheads="1"/>
            </p:cNvSpPr>
            <p:nvPr/>
          </p:nvSpPr>
          <p:spPr bwMode="auto">
            <a:xfrm>
              <a:off x="3701259" y="1521564"/>
              <a:ext cx="1041368" cy="381000"/>
            </a:xfrm>
            <a:prstGeom prst="hexagon">
              <a:avLst>
                <a:gd name="adj" fmla="val 25005"/>
                <a:gd name="vf" fmla="val 11547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de-DE" sz="900" b="1" dirty="0" smtClean="0">
                  <a:solidFill>
                    <a:prstClr val="white"/>
                  </a:solidFill>
                </a:rPr>
                <a:t>13. Wörter-bücher</a:t>
              </a:r>
              <a:endParaRPr lang="de-DE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69" name="Gefaltete Ecke 68"/>
            <p:cNvSpPr/>
            <p:nvPr/>
          </p:nvSpPr>
          <p:spPr>
            <a:xfrm>
              <a:off x="4622076" y="4028003"/>
              <a:ext cx="1095375" cy="398462"/>
            </a:xfrm>
            <a:prstGeom prst="foldedCorner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000" b="1" dirty="0" smtClean="0">
                  <a:solidFill>
                    <a:srgbClr val="002060"/>
                  </a:solidFill>
                </a:rPr>
                <a:t>8. Metadaten</a:t>
              </a:r>
              <a:endParaRPr lang="de-DE" sz="1000" b="1" dirty="0">
                <a:solidFill>
                  <a:srgbClr val="002060"/>
                </a:solidFill>
              </a:endParaRPr>
            </a:p>
          </p:txBody>
        </p:sp>
        <p:sp>
          <p:nvSpPr>
            <p:cNvPr id="70" name="Gefaltete Ecke 69"/>
            <p:cNvSpPr/>
            <p:nvPr/>
          </p:nvSpPr>
          <p:spPr>
            <a:xfrm>
              <a:off x="4622076" y="3515240"/>
              <a:ext cx="1095375" cy="398463"/>
            </a:xfrm>
            <a:prstGeom prst="foldedCorner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000" b="1" dirty="0" smtClean="0">
                  <a:solidFill>
                    <a:srgbClr val="002060"/>
                  </a:solidFill>
                </a:rPr>
                <a:t>9. Relationen</a:t>
              </a:r>
            </a:p>
            <a:p>
              <a:pPr algn="ctr">
                <a:defRPr/>
              </a:pPr>
              <a:r>
                <a:rPr lang="de-DE" sz="900" dirty="0" smtClean="0">
                  <a:solidFill>
                    <a:srgbClr val="002060"/>
                  </a:solidFill>
                </a:rPr>
                <a:t>z.B. DTA, GND, …</a:t>
              </a:r>
              <a:endParaRPr lang="de-DE" sz="900" dirty="0">
                <a:solidFill>
                  <a:srgbClr val="002060"/>
                </a:solidFill>
              </a:endParaRPr>
            </a:p>
          </p:txBody>
        </p:sp>
        <p:sp>
          <p:nvSpPr>
            <p:cNvPr id="71" name="Pfeil in vier Richtungen 28"/>
            <p:cNvSpPr>
              <a:spLocks/>
            </p:cNvSpPr>
            <p:nvPr/>
          </p:nvSpPr>
          <p:spPr bwMode="auto">
            <a:xfrm rot="2700000">
              <a:off x="4154768" y="3620808"/>
              <a:ext cx="698500" cy="696913"/>
            </a:xfrm>
            <a:custGeom>
              <a:avLst/>
              <a:gdLst>
                <a:gd name="T0" fmla="*/ 0 w 697254"/>
                <a:gd name="T1" fmla="*/ 348627 h 697254"/>
                <a:gd name="T2" fmla="*/ 156882 w 697254"/>
                <a:gd name="T3" fmla="*/ 268366 h 697254"/>
                <a:gd name="T4" fmla="*/ 156882 w 697254"/>
                <a:gd name="T5" fmla="*/ 270186 h 697254"/>
                <a:gd name="T6" fmla="*/ 270186 w 697254"/>
                <a:gd name="T7" fmla="*/ 270186 h 697254"/>
                <a:gd name="T8" fmla="*/ 270186 w 697254"/>
                <a:gd name="T9" fmla="*/ 156882 h 697254"/>
                <a:gd name="T10" fmla="*/ 268366 w 697254"/>
                <a:gd name="T11" fmla="*/ 156882 h 697254"/>
                <a:gd name="T12" fmla="*/ 348627 w 697254"/>
                <a:gd name="T13" fmla="*/ 0 h 697254"/>
                <a:gd name="T14" fmla="*/ 428888 w 697254"/>
                <a:gd name="T15" fmla="*/ 156882 h 697254"/>
                <a:gd name="T16" fmla="*/ 427068 w 697254"/>
                <a:gd name="T17" fmla="*/ 156882 h 697254"/>
                <a:gd name="T18" fmla="*/ 427068 w 697254"/>
                <a:gd name="T19" fmla="*/ 270186 h 697254"/>
                <a:gd name="T20" fmla="*/ 540372 w 697254"/>
                <a:gd name="T21" fmla="*/ 270186 h 697254"/>
                <a:gd name="T22" fmla="*/ 540372 w 697254"/>
                <a:gd name="T23" fmla="*/ 268366 h 697254"/>
                <a:gd name="T24" fmla="*/ 697254 w 697254"/>
                <a:gd name="T25" fmla="*/ 348627 h 697254"/>
                <a:gd name="T26" fmla="*/ 540372 w 697254"/>
                <a:gd name="T27" fmla="*/ 428888 h 697254"/>
                <a:gd name="T28" fmla="*/ 540372 w 697254"/>
                <a:gd name="T29" fmla="*/ 427068 h 697254"/>
                <a:gd name="T30" fmla="*/ 427068 w 697254"/>
                <a:gd name="T31" fmla="*/ 427068 h 697254"/>
                <a:gd name="T32" fmla="*/ 427068 w 697254"/>
                <a:gd name="T33" fmla="*/ 540372 h 697254"/>
                <a:gd name="T34" fmla="*/ 428888 w 697254"/>
                <a:gd name="T35" fmla="*/ 540372 h 697254"/>
                <a:gd name="T36" fmla="*/ 348627 w 697254"/>
                <a:gd name="T37" fmla="*/ 697254 h 697254"/>
                <a:gd name="T38" fmla="*/ 268366 w 697254"/>
                <a:gd name="T39" fmla="*/ 540372 h 697254"/>
                <a:gd name="T40" fmla="*/ 270186 w 697254"/>
                <a:gd name="T41" fmla="*/ 540372 h 697254"/>
                <a:gd name="T42" fmla="*/ 270186 w 697254"/>
                <a:gd name="T43" fmla="*/ 427068 h 697254"/>
                <a:gd name="T44" fmla="*/ 156882 w 697254"/>
                <a:gd name="T45" fmla="*/ 427068 h 697254"/>
                <a:gd name="T46" fmla="*/ 156882 w 697254"/>
                <a:gd name="T47" fmla="*/ 428888 h 697254"/>
                <a:gd name="T48" fmla="*/ 0 w 697254"/>
                <a:gd name="T49" fmla="*/ 348627 h 6972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97254" h="697254">
                  <a:moveTo>
                    <a:pt x="0" y="348627"/>
                  </a:moveTo>
                  <a:lnTo>
                    <a:pt x="156882" y="268366"/>
                  </a:lnTo>
                  <a:lnTo>
                    <a:pt x="156882" y="270186"/>
                  </a:lnTo>
                  <a:lnTo>
                    <a:pt x="270186" y="270186"/>
                  </a:lnTo>
                  <a:lnTo>
                    <a:pt x="270186" y="156882"/>
                  </a:lnTo>
                  <a:lnTo>
                    <a:pt x="268366" y="156882"/>
                  </a:lnTo>
                  <a:lnTo>
                    <a:pt x="348627" y="0"/>
                  </a:lnTo>
                  <a:lnTo>
                    <a:pt x="428888" y="156882"/>
                  </a:lnTo>
                  <a:lnTo>
                    <a:pt x="427068" y="156882"/>
                  </a:lnTo>
                  <a:lnTo>
                    <a:pt x="427068" y="270186"/>
                  </a:lnTo>
                  <a:lnTo>
                    <a:pt x="540372" y="270186"/>
                  </a:lnTo>
                  <a:lnTo>
                    <a:pt x="540372" y="268366"/>
                  </a:lnTo>
                  <a:lnTo>
                    <a:pt x="697254" y="348627"/>
                  </a:lnTo>
                  <a:lnTo>
                    <a:pt x="540372" y="428888"/>
                  </a:lnTo>
                  <a:lnTo>
                    <a:pt x="540372" y="427068"/>
                  </a:lnTo>
                  <a:lnTo>
                    <a:pt x="427068" y="427068"/>
                  </a:lnTo>
                  <a:lnTo>
                    <a:pt x="427068" y="540372"/>
                  </a:lnTo>
                  <a:lnTo>
                    <a:pt x="428888" y="540372"/>
                  </a:lnTo>
                  <a:lnTo>
                    <a:pt x="348627" y="697254"/>
                  </a:lnTo>
                  <a:lnTo>
                    <a:pt x="268366" y="540372"/>
                  </a:lnTo>
                  <a:lnTo>
                    <a:pt x="270186" y="540372"/>
                  </a:lnTo>
                  <a:lnTo>
                    <a:pt x="270186" y="427068"/>
                  </a:lnTo>
                  <a:lnTo>
                    <a:pt x="156882" y="427068"/>
                  </a:lnTo>
                  <a:lnTo>
                    <a:pt x="156882" y="428888"/>
                  </a:lnTo>
                  <a:lnTo>
                    <a:pt x="0" y="348627"/>
                  </a:lnTo>
                  <a:close/>
                </a:path>
              </a:pathLst>
            </a:cu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grpSp>
          <p:nvGrpSpPr>
            <p:cNvPr id="72" name="Gruppieren 71"/>
            <p:cNvGrpSpPr/>
            <p:nvPr/>
          </p:nvGrpSpPr>
          <p:grpSpPr>
            <a:xfrm>
              <a:off x="4421307" y="3913703"/>
              <a:ext cx="144016" cy="88107"/>
              <a:chOff x="4427984" y="4800526"/>
              <a:chExt cx="144016" cy="88107"/>
            </a:xfrm>
          </p:grpSpPr>
          <p:sp>
            <p:nvSpPr>
              <p:cNvPr id="107" name="Abgerundetes Rechteck 106"/>
              <p:cNvSpPr/>
              <p:nvPr/>
            </p:nvSpPr>
            <p:spPr>
              <a:xfrm>
                <a:off x="4427984" y="4800526"/>
                <a:ext cx="119063" cy="61913"/>
              </a:xfrm>
              <a:prstGeom prst="roundRect">
                <a:avLst/>
              </a:prstGeom>
              <a:noFill/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Abgerundetes Rechteck 107"/>
              <p:cNvSpPr/>
              <p:nvPr/>
            </p:nvSpPr>
            <p:spPr>
              <a:xfrm>
                <a:off x="4452938" y="4826720"/>
                <a:ext cx="119062" cy="61913"/>
              </a:xfrm>
              <a:prstGeom prst="roundRect">
                <a:avLst/>
              </a:prstGeom>
              <a:noFill/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3" name="Gefaltete Ecke 72"/>
            <p:cNvSpPr/>
            <p:nvPr/>
          </p:nvSpPr>
          <p:spPr>
            <a:xfrm>
              <a:off x="826213" y="2110129"/>
              <a:ext cx="1124105" cy="398462"/>
            </a:xfrm>
            <a:prstGeom prst="foldedCorner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de-DE" sz="1000" b="1" dirty="0" smtClean="0">
                  <a:solidFill>
                    <a:prstClr val="black"/>
                  </a:solidFill>
                </a:rPr>
                <a:t>1. Philologische Materialautopsie</a:t>
              </a:r>
              <a:endParaRPr lang="de-DE" sz="1000" b="1" dirty="0">
                <a:solidFill>
                  <a:prstClr val="black"/>
                </a:solidFill>
              </a:endParaRPr>
            </a:p>
          </p:txBody>
        </p:sp>
        <p:sp>
          <p:nvSpPr>
            <p:cNvPr id="74" name="Gefaltete Ecke 73"/>
            <p:cNvSpPr/>
            <p:nvPr/>
          </p:nvSpPr>
          <p:spPr>
            <a:xfrm>
              <a:off x="826213" y="4231947"/>
              <a:ext cx="1113489" cy="398462"/>
            </a:xfrm>
            <a:prstGeom prst="foldedCorner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de-DE" sz="1000" b="1" dirty="0" smtClean="0">
                  <a:solidFill>
                    <a:prstClr val="black"/>
                  </a:solidFill>
                </a:rPr>
                <a:t>5. Digitale Objekte</a:t>
              </a:r>
              <a:endParaRPr lang="de-DE" sz="1000" b="1" dirty="0">
                <a:solidFill>
                  <a:prstClr val="black"/>
                </a:solidFill>
              </a:endParaRPr>
            </a:p>
          </p:txBody>
        </p:sp>
        <p:pic>
          <p:nvPicPr>
            <p:cNvPr id="75" name="Picture 9" descr="C:\Users\Felix\Dropbox\TextGrid\icons\64x64\071-XMLEdito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1107" y="1174025"/>
              <a:ext cx="28800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0" descr="C:\Users\Felix\Dropbox\TextGrid\icons\64x64\069-Bild-Link-Edito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672" y="1154975"/>
              <a:ext cx="28800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1" descr="C:\Users\Felix\Dropbox\TextGrid\icons\64x64\072-Wörterbuch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1219" y="1202600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2" descr="C:\Users\Felix\Dropbox\TextGrid\icons\64x64\074-Projekt-Nutzer-Verwaltun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259" y="1174025"/>
              <a:ext cx="28800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3" descr="C:\Users\Felix\Dropbox\TextGrid\icons\64x64\079-Navigator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267" y="1174025"/>
              <a:ext cx="28800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4" descr="C:\Users\Felix\Dropbox\TextGrid\icons\64x64\080-Metadat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1339" y="1174025"/>
              <a:ext cx="28800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15" descr="C:\Users\Felix\Dropbox\TextGrid\icons\64x64\072-Aggregati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04" y="1193075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6" descr="C:\Users\Felix\Dropbox\TextGrid\icons\64x64\070-Suchwerkzeug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844" y="1174025"/>
              <a:ext cx="28800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17" descr="C:\Users\Felix\Dropbox\TextGrid\icons\64x64\102-Logi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451" y="1174025"/>
              <a:ext cx="28800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Richtungspfeil 83"/>
            <p:cNvSpPr>
              <a:spLocks noChangeArrowheads="1"/>
            </p:cNvSpPr>
            <p:nvPr/>
          </p:nvSpPr>
          <p:spPr bwMode="auto">
            <a:xfrm>
              <a:off x="2057206" y="4248928"/>
              <a:ext cx="1072461" cy="266140"/>
            </a:xfrm>
            <a:prstGeom prst="homePlate">
              <a:avLst>
                <a:gd name="adj" fmla="val 4988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de-DE" sz="1000" b="1" dirty="0" smtClean="0">
                  <a:solidFill>
                    <a:prstClr val="white"/>
                  </a:solidFill>
                </a:rPr>
                <a:t>5a. </a:t>
              </a:r>
              <a:r>
                <a:rPr lang="de-DE" sz="1000" b="1" dirty="0" err="1" smtClean="0">
                  <a:solidFill>
                    <a:prstClr val="white"/>
                  </a:solidFill>
                </a:rPr>
                <a:t>Ingest</a:t>
              </a:r>
              <a:endParaRPr lang="de-DE" sz="800" b="1" dirty="0">
                <a:solidFill>
                  <a:prstClr val="white"/>
                </a:solidFill>
              </a:endParaRPr>
            </a:p>
          </p:txBody>
        </p:sp>
        <p:pic>
          <p:nvPicPr>
            <p:cNvPr id="85" name="Grafik 8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5" y="1044267"/>
              <a:ext cx="398387" cy="595281"/>
            </a:xfrm>
            <a:prstGeom prst="rect">
              <a:avLst/>
            </a:prstGeom>
          </p:spPr>
        </p:pic>
        <p:pic>
          <p:nvPicPr>
            <p:cNvPr id="86" name="Grafik 8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101" y="1260151"/>
              <a:ext cx="398387" cy="595421"/>
            </a:xfrm>
            <a:prstGeom prst="rect">
              <a:avLst/>
            </a:prstGeom>
          </p:spPr>
        </p:pic>
        <p:pic>
          <p:nvPicPr>
            <p:cNvPr id="87" name="Grafik 8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157" y="1068100"/>
              <a:ext cx="436317" cy="643456"/>
            </a:xfrm>
            <a:prstGeom prst="rect">
              <a:avLst/>
            </a:prstGeom>
          </p:spPr>
        </p:pic>
        <p:pic>
          <p:nvPicPr>
            <p:cNvPr id="88" name="Grafik 8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0173" y="1279508"/>
              <a:ext cx="434994" cy="641251"/>
            </a:xfrm>
            <a:prstGeom prst="rect">
              <a:avLst/>
            </a:prstGeom>
          </p:spPr>
        </p:pic>
        <p:pic>
          <p:nvPicPr>
            <p:cNvPr id="89" name="Grafik 8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189" y="1428581"/>
              <a:ext cx="422214" cy="643015"/>
            </a:xfrm>
            <a:prstGeom prst="rect">
              <a:avLst/>
            </a:prstGeom>
          </p:spPr>
        </p:pic>
        <p:pic>
          <p:nvPicPr>
            <p:cNvPr id="90" name="Grafik 8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117" y="1423524"/>
              <a:ext cx="416363" cy="625798"/>
            </a:xfrm>
            <a:prstGeom prst="rect">
              <a:avLst/>
            </a:prstGeom>
          </p:spPr>
        </p:pic>
        <p:sp>
          <p:nvSpPr>
            <p:cNvPr id="91" name="Gefaltete Ecke 90"/>
            <p:cNvSpPr/>
            <p:nvPr/>
          </p:nvSpPr>
          <p:spPr>
            <a:xfrm>
              <a:off x="1007508" y="2553461"/>
              <a:ext cx="1181551" cy="708796"/>
            </a:xfrm>
            <a:prstGeom prst="foldedCorner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t"/>
            <a:lstStyle/>
            <a:p>
              <a:pPr algn="ctr">
                <a:spcBef>
                  <a:spcPts val="600"/>
                </a:spcBef>
                <a:defRPr/>
              </a:pPr>
              <a:r>
                <a:rPr lang="de-DE" sz="1000" b="1" dirty="0" smtClean="0">
                  <a:solidFill>
                    <a:prstClr val="black"/>
                  </a:solidFill>
                </a:rPr>
                <a:t>2. Editions-prinzipien und Transkriptions-regeln</a:t>
              </a:r>
              <a:endParaRPr lang="de-DE" sz="1000" b="1" dirty="0">
                <a:solidFill>
                  <a:prstClr val="black"/>
                </a:solidFill>
              </a:endParaRPr>
            </a:p>
          </p:txBody>
        </p:sp>
        <p:sp>
          <p:nvSpPr>
            <p:cNvPr id="92" name="Gefaltete Ecke 91"/>
            <p:cNvSpPr/>
            <p:nvPr/>
          </p:nvSpPr>
          <p:spPr>
            <a:xfrm>
              <a:off x="1007508" y="3309808"/>
              <a:ext cx="1181550" cy="398462"/>
            </a:xfrm>
            <a:prstGeom prst="foldedCorner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t"/>
            <a:lstStyle/>
            <a:p>
              <a:pPr algn="ctr">
                <a:defRPr/>
              </a:pPr>
              <a:r>
                <a:rPr lang="de-DE" sz="1000" b="1" dirty="0" smtClean="0">
                  <a:solidFill>
                    <a:prstClr val="black"/>
                  </a:solidFill>
                </a:rPr>
                <a:t>3. Metadaten-schema</a:t>
              </a:r>
              <a:endParaRPr lang="de-DE" sz="1000" b="1" dirty="0">
                <a:solidFill>
                  <a:prstClr val="black"/>
                </a:solidFill>
              </a:endParaRPr>
            </a:p>
          </p:txBody>
        </p:sp>
        <p:sp>
          <p:nvSpPr>
            <p:cNvPr id="93" name="Gefaltete Ecke 92"/>
            <p:cNvSpPr/>
            <p:nvPr/>
          </p:nvSpPr>
          <p:spPr>
            <a:xfrm>
              <a:off x="820907" y="3766313"/>
              <a:ext cx="1113489" cy="398462"/>
            </a:xfrm>
            <a:prstGeom prst="foldedCorner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000" b="1" dirty="0" smtClean="0">
                  <a:solidFill>
                    <a:prstClr val="black"/>
                  </a:solidFill>
                </a:rPr>
                <a:t>4. Transkription</a:t>
              </a:r>
              <a:endParaRPr lang="de-DE" sz="1000" b="1" dirty="0">
                <a:solidFill>
                  <a:prstClr val="black"/>
                </a:solidFill>
              </a:endParaRPr>
            </a:p>
          </p:txBody>
        </p:sp>
        <p:sp>
          <p:nvSpPr>
            <p:cNvPr id="94" name="Rechteckiger Pfeil 93"/>
            <p:cNvSpPr/>
            <p:nvPr/>
          </p:nvSpPr>
          <p:spPr>
            <a:xfrm flipV="1">
              <a:off x="869008" y="2679643"/>
              <a:ext cx="311939" cy="268117"/>
            </a:xfrm>
            <a:prstGeom prst="bentArrow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5" name="Rechteckiger Pfeil 94"/>
            <p:cNvSpPr/>
            <p:nvPr/>
          </p:nvSpPr>
          <p:spPr>
            <a:xfrm flipV="1">
              <a:off x="869008" y="2508591"/>
              <a:ext cx="277000" cy="1082812"/>
            </a:xfrm>
            <a:prstGeom prst="bentArrow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6" name="Richtungspfeil 95"/>
            <p:cNvSpPr>
              <a:spLocks noChangeArrowheads="1"/>
            </p:cNvSpPr>
            <p:nvPr/>
          </p:nvSpPr>
          <p:spPr bwMode="auto">
            <a:xfrm>
              <a:off x="2032258" y="3811589"/>
              <a:ext cx="1097410" cy="266140"/>
            </a:xfrm>
            <a:prstGeom prst="homePlate">
              <a:avLst>
                <a:gd name="adj" fmla="val 4988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de-DE" sz="1000" b="1" dirty="0" smtClean="0">
                  <a:solidFill>
                    <a:prstClr val="white"/>
                  </a:solidFill>
                </a:rPr>
                <a:t> 4a. Konversion</a:t>
              </a:r>
              <a:endParaRPr lang="de-DE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97" name="Richtungspfeil 96"/>
            <p:cNvSpPr>
              <a:spLocks noChangeArrowheads="1"/>
            </p:cNvSpPr>
            <p:nvPr/>
          </p:nvSpPr>
          <p:spPr bwMode="auto">
            <a:xfrm>
              <a:off x="2032257" y="3406273"/>
              <a:ext cx="1097409" cy="266140"/>
            </a:xfrm>
            <a:prstGeom prst="homePlate">
              <a:avLst>
                <a:gd name="adj" fmla="val 4988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de-DE" sz="1000" b="1" dirty="0" smtClean="0">
                  <a:solidFill>
                    <a:prstClr val="white"/>
                  </a:solidFill>
                </a:rPr>
                <a:t>TEI als XSD</a:t>
              </a:r>
              <a:endParaRPr lang="de-DE" sz="800" b="1" dirty="0">
                <a:solidFill>
                  <a:prstClr val="white"/>
                </a:solidFill>
              </a:endParaRPr>
            </a:p>
          </p:txBody>
        </p:sp>
        <p:pic>
          <p:nvPicPr>
            <p:cNvPr id="98" name="Grafik 9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706" y="998349"/>
              <a:ext cx="889251" cy="889251"/>
            </a:xfrm>
            <a:prstGeom prst="rect">
              <a:avLst/>
            </a:prstGeom>
          </p:spPr>
        </p:pic>
        <p:sp>
          <p:nvSpPr>
            <p:cNvPr id="99" name="Rechteck 98"/>
            <p:cNvSpPr>
              <a:spLocks noChangeArrowheads="1"/>
            </p:cNvSpPr>
            <p:nvPr/>
          </p:nvSpPr>
          <p:spPr bwMode="auto">
            <a:xfrm>
              <a:off x="2512686" y="2134966"/>
              <a:ext cx="1933575" cy="1193800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de-DE" sz="1100" b="1" dirty="0" smtClean="0">
                  <a:solidFill>
                    <a:prstClr val="black"/>
                  </a:solidFill>
                </a:rPr>
                <a:t>10. Editionsphilologische</a:t>
              </a:r>
              <a:br>
                <a:rPr lang="de-DE" sz="1100" b="1" dirty="0" smtClean="0">
                  <a:solidFill>
                    <a:prstClr val="black"/>
                  </a:solidFill>
                </a:rPr>
              </a:br>
              <a:r>
                <a:rPr lang="de-DE" sz="1100" b="1" dirty="0" smtClean="0">
                  <a:solidFill>
                    <a:prstClr val="black"/>
                  </a:solidFill>
                </a:rPr>
                <a:t>Arbeit</a:t>
              </a:r>
            </a:p>
            <a:p>
              <a:pPr marL="85725">
                <a:defRPr/>
              </a:pPr>
              <a:r>
                <a:rPr lang="de-DE" sz="1100" dirty="0" smtClean="0">
                  <a:solidFill>
                    <a:prstClr val="black"/>
                  </a:solidFill>
                </a:rPr>
                <a:t>Textkonstitution</a:t>
              </a:r>
              <a:endParaRPr lang="de-DE" sz="500" dirty="0" smtClean="0">
                <a:solidFill>
                  <a:prstClr val="black"/>
                </a:solidFill>
              </a:endParaRPr>
            </a:p>
            <a:p>
              <a:pPr marL="85725">
                <a:defRPr/>
              </a:pPr>
              <a:r>
                <a:rPr lang="de-DE" sz="1100" dirty="0" smtClean="0">
                  <a:solidFill>
                    <a:prstClr val="black"/>
                  </a:solidFill>
                </a:rPr>
                <a:t>Textkritische Apparate</a:t>
              </a:r>
            </a:p>
            <a:p>
              <a:pPr marL="85725">
                <a:defRPr/>
              </a:pPr>
              <a:r>
                <a:rPr lang="de-DE" sz="1100" dirty="0" smtClean="0">
                  <a:solidFill>
                    <a:prstClr val="black"/>
                  </a:solidFill>
                </a:rPr>
                <a:t>Kommentar</a:t>
              </a:r>
            </a:p>
            <a:p>
              <a:pPr marL="85725">
                <a:defRPr/>
              </a:pPr>
              <a:r>
                <a:rPr lang="de-DE" sz="1100" dirty="0" smtClean="0">
                  <a:solidFill>
                    <a:prstClr val="black"/>
                  </a:solidFill>
                </a:rPr>
                <a:t>Register</a:t>
              </a:r>
            </a:p>
            <a:p>
              <a:pPr marL="85725">
                <a:defRPr/>
              </a:pPr>
              <a:r>
                <a:rPr lang="de-DE" sz="1100" dirty="0" smtClean="0">
                  <a:solidFill>
                    <a:prstClr val="black"/>
                  </a:solidFill>
                </a:rPr>
                <a:t>Editionsbericht etc</a:t>
              </a:r>
              <a:r>
                <a:rPr lang="de-DE" sz="1100" dirty="0" smtClean="0">
                  <a:solidFill>
                    <a:srgbClr val="CEB966">
                      <a:lumMod val="75000"/>
                    </a:srgbClr>
                  </a:solidFill>
                </a:rPr>
                <a:t>.</a:t>
              </a:r>
              <a:endParaRPr lang="de-DE" sz="1100" dirty="0">
                <a:solidFill>
                  <a:srgbClr val="CEB966">
                    <a:lumMod val="75000"/>
                  </a:srgbClr>
                </a:solidFill>
              </a:endParaRPr>
            </a:p>
          </p:txBody>
        </p:sp>
        <p:sp>
          <p:nvSpPr>
            <p:cNvPr id="100" name="Richtungspfeil 99"/>
            <p:cNvSpPr>
              <a:spLocks noChangeArrowheads="1"/>
            </p:cNvSpPr>
            <p:nvPr/>
          </p:nvSpPr>
          <p:spPr bwMode="auto">
            <a:xfrm rot="16200000">
              <a:off x="3612403" y="2552861"/>
              <a:ext cx="1404607" cy="218872"/>
            </a:xfrm>
            <a:prstGeom prst="homePlate">
              <a:avLst>
                <a:gd name="adj" fmla="val 49998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01" name="Rechteck 100"/>
            <p:cNvSpPr>
              <a:spLocks noChangeArrowheads="1"/>
            </p:cNvSpPr>
            <p:nvPr/>
          </p:nvSpPr>
          <p:spPr bwMode="auto">
            <a:xfrm>
              <a:off x="4456902" y="2134966"/>
              <a:ext cx="2188046" cy="1193800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/>
            <a:p>
              <a:pPr marL="268288">
                <a:defRPr/>
              </a:pPr>
              <a:r>
                <a:rPr lang="de-DE" sz="1100" b="1" dirty="0" smtClean="0">
                  <a:solidFill>
                    <a:prstClr val="black"/>
                  </a:solidFill>
                </a:rPr>
                <a:t>11. Informations-</a:t>
              </a:r>
              <a:br>
                <a:rPr lang="de-DE" sz="1100" b="1" dirty="0" smtClean="0">
                  <a:solidFill>
                    <a:prstClr val="black"/>
                  </a:solidFill>
                </a:rPr>
              </a:br>
              <a:r>
                <a:rPr lang="de-DE" sz="1100" b="1" dirty="0" smtClean="0">
                  <a:solidFill>
                    <a:prstClr val="black"/>
                  </a:solidFill>
                </a:rPr>
                <a:t>wissenschaftliche</a:t>
              </a:r>
              <a:br>
                <a:rPr lang="de-DE" sz="1100" b="1" dirty="0" smtClean="0">
                  <a:solidFill>
                    <a:prstClr val="black"/>
                  </a:solidFill>
                </a:rPr>
              </a:br>
              <a:r>
                <a:rPr lang="de-DE" sz="1100" b="1" dirty="0" smtClean="0">
                  <a:solidFill>
                    <a:prstClr val="black"/>
                  </a:solidFill>
                </a:rPr>
                <a:t>Arbeit</a:t>
              </a:r>
            </a:p>
            <a:p>
              <a:pPr marL="268288">
                <a:defRPr/>
              </a:pPr>
              <a:endParaRPr lang="de-DE" sz="500" dirty="0" smtClean="0">
                <a:solidFill>
                  <a:prstClr val="black"/>
                </a:solidFill>
              </a:endParaRPr>
            </a:p>
            <a:p>
              <a:pPr marL="363538">
                <a:tabLst>
                  <a:tab pos="361950" algn="l"/>
                </a:tabLst>
                <a:defRPr/>
              </a:pPr>
              <a:r>
                <a:rPr lang="de-DE" sz="1100" dirty="0" smtClean="0">
                  <a:solidFill>
                    <a:prstClr val="black"/>
                  </a:solidFill>
                </a:rPr>
                <a:t>Vorbereitung der digitalen Publikation (Visualisierung)</a:t>
              </a:r>
              <a:endParaRPr lang="de-DE" sz="1100" dirty="0">
                <a:solidFill>
                  <a:prstClr val="black"/>
                </a:solidFill>
              </a:endParaRPr>
            </a:p>
          </p:txBody>
        </p:sp>
        <p:sp>
          <p:nvSpPr>
            <p:cNvPr id="102" name="Richtungspfeil 101"/>
            <p:cNvSpPr>
              <a:spLocks noChangeArrowheads="1"/>
            </p:cNvSpPr>
            <p:nvPr/>
          </p:nvSpPr>
          <p:spPr bwMode="auto">
            <a:xfrm rot="5400000">
              <a:off x="3903937" y="2651463"/>
              <a:ext cx="1404315" cy="244583"/>
            </a:xfrm>
            <a:prstGeom prst="homePlate">
              <a:avLst>
                <a:gd name="adj" fmla="val 49998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03" name="Richtungspfeil 102"/>
            <p:cNvSpPr>
              <a:spLocks noChangeArrowheads="1"/>
            </p:cNvSpPr>
            <p:nvPr/>
          </p:nvSpPr>
          <p:spPr bwMode="auto">
            <a:xfrm>
              <a:off x="5861611" y="1966113"/>
              <a:ext cx="1296000" cy="495920"/>
            </a:xfrm>
            <a:prstGeom prst="homePlate">
              <a:avLst>
                <a:gd name="adj" fmla="val 4988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de-DE" sz="1000" b="1" dirty="0" smtClean="0">
                  <a:solidFill>
                    <a:prstClr val="white"/>
                  </a:solidFill>
                </a:rPr>
                <a:t>14. Export zu SADE </a:t>
              </a:r>
              <a:r>
                <a:rPr lang="de-DE" sz="700" dirty="0" smtClean="0">
                  <a:solidFill>
                    <a:prstClr val="white"/>
                  </a:solidFill>
                </a:rPr>
                <a:t>(</a:t>
              </a:r>
              <a:r>
                <a:rPr lang="de-DE" sz="700" dirty="0" err="1" smtClean="0">
                  <a:solidFill>
                    <a:prstClr val="white"/>
                  </a:solidFill>
                </a:rPr>
                <a:t>existdb</a:t>
              </a:r>
              <a:r>
                <a:rPr lang="de-DE" sz="700" dirty="0" smtClean="0">
                  <a:solidFill>
                    <a:prstClr val="white"/>
                  </a:solidFill>
                </a:rPr>
                <a:t>, </a:t>
              </a:r>
              <a:r>
                <a:rPr lang="de-DE" sz="700" dirty="0" err="1" smtClean="0">
                  <a:solidFill>
                    <a:prstClr val="white"/>
                  </a:solidFill>
                </a:rPr>
                <a:t>Lucene</a:t>
              </a:r>
              <a:r>
                <a:rPr lang="de-DE" sz="700" dirty="0" smtClean="0">
                  <a:solidFill>
                    <a:prstClr val="white"/>
                  </a:solidFill>
                </a:rPr>
                <a:t>, Batik, </a:t>
              </a:r>
              <a:r>
                <a:rPr lang="de-DE" sz="700" dirty="0" err="1" smtClean="0">
                  <a:solidFill>
                    <a:prstClr val="white"/>
                  </a:solidFill>
                </a:rPr>
                <a:t>DigiLib</a:t>
              </a:r>
              <a:r>
                <a:rPr lang="de-DE" sz="700" dirty="0" smtClean="0">
                  <a:solidFill>
                    <a:prstClr val="white"/>
                  </a:solidFill>
                </a:rPr>
                <a:t>, …)</a:t>
              </a:r>
              <a:endParaRPr lang="de-DE" sz="700" dirty="0">
                <a:solidFill>
                  <a:prstClr val="white"/>
                </a:solidFill>
              </a:endParaRPr>
            </a:p>
          </p:txBody>
        </p:sp>
        <p:sp>
          <p:nvSpPr>
            <p:cNvPr id="104" name="Richtungspfeil 103"/>
            <p:cNvSpPr>
              <a:spLocks noChangeArrowheads="1"/>
            </p:cNvSpPr>
            <p:nvPr/>
          </p:nvSpPr>
          <p:spPr bwMode="auto">
            <a:xfrm>
              <a:off x="5861611" y="3190249"/>
              <a:ext cx="1296000" cy="501446"/>
            </a:xfrm>
            <a:prstGeom prst="homePlate">
              <a:avLst>
                <a:gd name="adj" fmla="val 4988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de-DE" sz="1000" b="1" dirty="0" smtClean="0">
                  <a:solidFill>
                    <a:prstClr val="white"/>
                  </a:solidFill>
                </a:rPr>
                <a:t>15. Publikation</a:t>
              </a:r>
              <a:r>
                <a:rPr lang="de-DE" sz="800" b="1" dirty="0" smtClean="0">
                  <a:solidFill>
                    <a:prstClr val="white"/>
                  </a:solidFill>
                </a:rPr>
                <a:t/>
              </a:r>
              <a:br>
                <a:rPr lang="de-DE" sz="800" b="1" dirty="0" smtClean="0">
                  <a:solidFill>
                    <a:prstClr val="white"/>
                  </a:solidFill>
                </a:rPr>
              </a:br>
              <a:r>
                <a:rPr lang="de-DE" sz="800" dirty="0" smtClean="0">
                  <a:solidFill>
                    <a:prstClr val="white"/>
                  </a:solidFill>
                </a:rPr>
                <a:t>(Persistent Identifier, Metadatenvalidierung</a:t>
              </a:r>
              <a:r>
                <a:rPr lang="de-DE" sz="800" b="1" dirty="0" smtClean="0">
                  <a:solidFill>
                    <a:prstClr val="white"/>
                  </a:solidFill>
                </a:rPr>
                <a:t>)</a:t>
              </a:r>
              <a:endParaRPr lang="de-DE" sz="800" b="1" dirty="0">
                <a:solidFill>
                  <a:prstClr val="white"/>
                </a:solidFill>
              </a:endParaRPr>
            </a:p>
          </p:txBody>
        </p:sp>
        <p:sp>
          <p:nvSpPr>
            <p:cNvPr id="105" name="Sechseck 104"/>
            <p:cNvSpPr>
              <a:spLocks noChangeArrowheads="1"/>
            </p:cNvSpPr>
            <p:nvPr/>
          </p:nvSpPr>
          <p:spPr bwMode="auto">
            <a:xfrm>
              <a:off x="5861467" y="1516556"/>
              <a:ext cx="720096" cy="381000"/>
            </a:xfrm>
            <a:prstGeom prst="hexagon">
              <a:avLst>
                <a:gd name="adj" fmla="val 25005"/>
                <a:gd name="vf" fmla="val 11547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de-DE" sz="900" b="1" dirty="0" err="1" smtClean="0">
                  <a:solidFill>
                    <a:prstClr val="white"/>
                  </a:solidFill>
                </a:rPr>
                <a:t>Plugins</a:t>
              </a:r>
              <a:endParaRPr lang="de-DE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106" name="Sechseck 105"/>
            <p:cNvSpPr>
              <a:spLocks noChangeArrowheads="1"/>
            </p:cNvSpPr>
            <p:nvPr/>
          </p:nvSpPr>
          <p:spPr bwMode="auto">
            <a:xfrm>
              <a:off x="4781347" y="1521564"/>
              <a:ext cx="1041400" cy="381000"/>
            </a:xfrm>
            <a:prstGeom prst="hexagon">
              <a:avLst>
                <a:gd name="adj" fmla="val 25005"/>
                <a:gd name="vf" fmla="val 11547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de-DE" sz="900" b="1" dirty="0" smtClean="0">
                  <a:solidFill>
                    <a:prstClr val="white"/>
                  </a:solidFill>
                </a:rPr>
                <a:t>Objekt-hierarchie</a:t>
              </a:r>
              <a:endParaRPr lang="de-DE" sz="9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09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sp>
        <p:nvSpPr>
          <p:cNvPr id="4" name="Textfeld 3"/>
          <p:cNvSpPr txBox="1"/>
          <p:nvPr/>
        </p:nvSpPr>
        <p:spPr>
          <a:xfrm>
            <a:off x="2983752" y="5075366"/>
            <a:ext cx="30284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 smtClean="0"/>
              <a:t>Workflow-Grafik</a:t>
            </a:r>
            <a:endParaRPr lang="de-DE" dirty="0"/>
          </a:p>
        </p:txBody>
      </p:sp>
      <p:sp>
        <p:nvSpPr>
          <p:cNvPr id="11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935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4"/>
          <p:cNvSpPr txBox="1">
            <a:spLocks/>
          </p:cNvSpPr>
          <p:nvPr/>
        </p:nvSpPr>
        <p:spPr>
          <a:xfrm>
            <a:off x="323528" y="2924944"/>
            <a:ext cx="8983091" cy="854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96"/>
                </a:solidFill>
              </a:rPr>
              <a:t>&lt;hi&gt;</a:t>
            </a:r>
            <a:r>
              <a:rPr lang="en-US" sz="2400" dirty="0" err="1" smtClean="0">
                <a:solidFill>
                  <a:srgbClr val="000000"/>
                </a:solidFill>
              </a:rPr>
              <a:t>Ei</a:t>
            </a:r>
            <a:r>
              <a:rPr lang="en-US" sz="2400" dirty="0" smtClean="0">
                <a:solidFill>
                  <a:srgbClr val="000096"/>
                </a:solidFill>
              </a:rPr>
              <a:t>&lt;</a:t>
            </a:r>
            <a:r>
              <a:rPr lang="en-US" sz="2400" dirty="0" err="1" smtClean="0">
                <a:solidFill>
                  <a:srgbClr val="000096"/>
                </a:solidFill>
              </a:rPr>
              <a:t>seg</a:t>
            </a:r>
            <a:r>
              <a:rPr lang="en-US" sz="2400" dirty="0" smtClean="0">
                <a:solidFill>
                  <a:srgbClr val="F5844C"/>
                </a:solidFill>
              </a:rPr>
              <a:t> </a:t>
            </a:r>
            <a:r>
              <a:rPr lang="en-US" sz="2400" dirty="0">
                <a:solidFill>
                  <a:srgbClr val="F5844C"/>
                </a:solidFill>
              </a:rPr>
              <a:t>style</a:t>
            </a:r>
            <a:r>
              <a:rPr lang="en-US" sz="2400" dirty="0">
                <a:solidFill>
                  <a:srgbClr val="FF8040"/>
                </a:solidFill>
              </a:rPr>
              <a:t>=</a:t>
            </a:r>
            <a:r>
              <a:rPr lang="en-US" sz="2400" dirty="0">
                <a:solidFill>
                  <a:srgbClr val="993300"/>
                </a:solidFill>
              </a:rPr>
              <a:t>"</a:t>
            </a:r>
            <a:r>
              <a:rPr lang="en-US" sz="2400" dirty="0" err="1" smtClean="0">
                <a:solidFill>
                  <a:srgbClr val="993300"/>
                </a:solidFill>
              </a:rPr>
              <a:t>text-decoration:underline</a:t>
            </a:r>
            <a:r>
              <a:rPr lang="en-US" sz="2400" dirty="0" smtClean="0">
                <a:solidFill>
                  <a:srgbClr val="993300"/>
                </a:solidFill>
              </a:rPr>
              <a:t>"</a:t>
            </a:r>
            <a:r>
              <a:rPr lang="en-US" sz="2400" dirty="0" smtClean="0">
                <a:solidFill>
                  <a:srgbClr val="000096"/>
                </a:solidFill>
              </a:rPr>
              <a:t>&gt;</a:t>
            </a:r>
            <a:r>
              <a:rPr lang="en-US" sz="2400" dirty="0" err="1" smtClean="0">
                <a:solidFill>
                  <a:srgbClr val="000000"/>
                </a:solidFill>
              </a:rPr>
              <a:t>ſena</a:t>
            </a:r>
            <a:r>
              <a:rPr lang="en-US" sz="2400" dirty="0">
                <a:solidFill>
                  <a:srgbClr val="000096"/>
                </a:solidFill>
              </a:rPr>
              <a:t>&lt;/</a:t>
            </a:r>
            <a:r>
              <a:rPr lang="en-US" sz="2400" dirty="0" err="1" smtClean="0">
                <a:solidFill>
                  <a:srgbClr val="000096"/>
                </a:solidFill>
              </a:rPr>
              <a:t>seg</a:t>
            </a:r>
            <a:r>
              <a:rPr lang="en-US" sz="2400" dirty="0" smtClean="0">
                <a:solidFill>
                  <a:srgbClr val="000096"/>
                </a:solidFill>
              </a:rPr>
              <a:t>&gt;</a:t>
            </a:r>
            <a:r>
              <a:rPr lang="en-US" sz="2400" dirty="0" err="1" smtClean="0">
                <a:solidFill>
                  <a:srgbClr val="000000"/>
                </a:solidFill>
              </a:rPr>
              <a:t>ch</a:t>
            </a:r>
            <a:r>
              <a:rPr lang="en-US" sz="2400" dirty="0">
                <a:solidFill>
                  <a:srgbClr val="000096"/>
                </a:solidFill>
              </a:rPr>
              <a:t>&lt;/hi</a:t>
            </a:r>
            <a:r>
              <a:rPr lang="en-US" sz="2400" dirty="0" smtClean="0">
                <a:solidFill>
                  <a:srgbClr val="000096"/>
                </a:solidFill>
              </a:rPr>
              <a:t>&gt;</a:t>
            </a:r>
            <a:endParaRPr lang="en-US" sz="2400" dirty="0">
              <a:solidFill>
                <a:srgbClr val="00009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83254"/>
            <a:ext cx="3848100" cy="17240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11" y="3779018"/>
            <a:ext cx="1548027" cy="5676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262" y="4653775"/>
            <a:ext cx="1753123" cy="567610"/>
          </a:xfrm>
          <a:prstGeom prst="rect">
            <a:avLst/>
          </a:prstGeom>
        </p:spPr>
      </p:pic>
      <p:sp>
        <p:nvSpPr>
          <p:cNvPr id="9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5652120" y="377545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Zeichengetreue Unterstreichung (Transkriptionsansicht)</a:t>
            </a:r>
            <a:endParaRPr lang="de-DE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5652120" y="4653775"/>
            <a:ext cx="2736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/>
              <a:t>Sinngetreue Untersteichung </a:t>
            </a:r>
            <a:r>
              <a:rPr lang="de-DE" sz="1600" dirty="0" smtClean="0"/>
              <a:t>(Edierter Text)</a:t>
            </a:r>
            <a:endParaRPr lang="de-DE" sz="1600" dirty="0"/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89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Inhaltsplatzhalter 4"/>
          <p:cNvSpPr txBox="1">
            <a:spLocks/>
          </p:cNvSpPr>
          <p:nvPr/>
        </p:nvSpPr>
        <p:spPr bwMode="auto">
          <a:xfrm>
            <a:off x="866775" y="3284984"/>
            <a:ext cx="744537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de-DE" sz="2200" dirty="0"/>
              <a:t>das </a:t>
            </a:r>
            <a:r>
              <a:rPr lang="en-US" altLang="de-DE" sz="2200" dirty="0" err="1"/>
              <a:t>thüringiſche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Heer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focht</a:t>
            </a:r>
            <a:r>
              <a:rPr lang="en-US" altLang="de-DE" sz="2200" dirty="0"/>
              <a:t> un</a:t>
            </a:r>
            <a:br>
              <a:rPr lang="en-US" altLang="de-DE" sz="2200" dirty="0"/>
            </a:br>
            <a:r>
              <a:rPr lang="en-US" altLang="de-DE" sz="2200" dirty="0">
                <a:solidFill>
                  <a:srgbClr val="000096"/>
                </a:solidFill>
              </a:rPr>
              <a:t>&lt;mod </a:t>
            </a:r>
            <a:r>
              <a:rPr lang="en-US" altLang="de-DE" sz="2200" dirty="0">
                <a:solidFill>
                  <a:srgbClr val="F5844C"/>
                </a:solidFill>
              </a:rPr>
              <a:t>type=</a:t>
            </a:r>
            <a:r>
              <a:rPr lang="en-US" altLang="de-DE" sz="2200" dirty="0">
                <a:solidFill>
                  <a:srgbClr val="993300"/>
                </a:solidFill>
              </a:rPr>
              <a:t>"transform"</a:t>
            </a:r>
            <a:r>
              <a:rPr lang="en-US" altLang="de-DE" sz="2200" dirty="0">
                <a:solidFill>
                  <a:srgbClr val="000096"/>
                </a:solidFill>
              </a:rPr>
              <a:t>&gt;</a:t>
            </a:r>
            <a:br>
              <a:rPr lang="en-US" altLang="de-DE" sz="2200" dirty="0">
                <a:solidFill>
                  <a:srgbClr val="000096"/>
                </a:solidFill>
              </a:rPr>
            </a:br>
            <a:r>
              <a:rPr lang="en-US" altLang="de-DE" sz="2200" dirty="0">
                <a:solidFill>
                  <a:srgbClr val="000096"/>
                </a:solidFill>
              </a:rPr>
              <a:t>	&lt;del&gt;</a:t>
            </a:r>
            <a:r>
              <a:rPr lang="en-US" altLang="de-DE" sz="2200" dirty="0"/>
              <a:t>ſ</a:t>
            </a:r>
            <a:r>
              <a:rPr lang="en-US" altLang="de-DE" sz="2200" dirty="0">
                <a:solidFill>
                  <a:srgbClr val="000096"/>
                </a:solidFill>
              </a:rPr>
              <a:t>&lt;/del&gt;</a:t>
            </a:r>
            <a:br>
              <a:rPr lang="en-US" altLang="de-DE" sz="2200" dirty="0">
                <a:solidFill>
                  <a:srgbClr val="000096"/>
                </a:solidFill>
              </a:rPr>
            </a:br>
            <a:r>
              <a:rPr lang="en-US" altLang="de-DE" sz="2200" dirty="0">
                <a:solidFill>
                  <a:srgbClr val="000096"/>
                </a:solidFill>
              </a:rPr>
              <a:t>	&lt;add&gt;</a:t>
            </a:r>
            <a:r>
              <a:rPr lang="en-US" altLang="de-DE" sz="2200" dirty="0"/>
              <a:t>t</a:t>
            </a:r>
            <a:r>
              <a:rPr lang="en-US" altLang="de-DE" sz="2200" dirty="0">
                <a:solidFill>
                  <a:srgbClr val="000096"/>
                </a:solidFill>
              </a:rPr>
              <a:t>&lt;/add&gt;</a:t>
            </a:r>
            <a:br>
              <a:rPr lang="en-US" altLang="de-DE" sz="2200" dirty="0">
                <a:solidFill>
                  <a:srgbClr val="000096"/>
                </a:solidFill>
              </a:rPr>
            </a:br>
            <a:r>
              <a:rPr lang="en-US" altLang="de-DE" sz="2200" dirty="0">
                <a:solidFill>
                  <a:srgbClr val="000096"/>
                </a:solidFill>
              </a:rPr>
              <a:t>&lt;/mod&gt;</a:t>
            </a:r>
            <a:br>
              <a:rPr lang="en-US" altLang="de-DE" sz="2200" dirty="0">
                <a:solidFill>
                  <a:srgbClr val="000096"/>
                </a:solidFill>
              </a:rPr>
            </a:br>
            <a:r>
              <a:rPr lang="en-US" altLang="de-DE" sz="2200" dirty="0" err="1"/>
              <a:t>er</a:t>
            </a:r>
            <a:r>
              <a:rPr lang="en-US" altLang="de-DE" sz="2200" dirty="0"/>
              <a:t> </a:t>
            </a:r>
            <a:r>
              <a:rPr lang="de-DE" altLang="de-DE" sz="2200" dirty="0" err="1"/>
              <a:t>ſeinem</a:t>
            </a:r>
            <a:r>
              <a:rPr lang="de-DE" altLang="de-DE" sz="2200" dirty="0"/>
              <a:t> </a:t>
            </a:r>
            <a:r>
              <a:rPr lang="en-US" altLang="de-DE" sz="2200" dirty="0" err="1"/>
              <a:t>landgräflichen</a:t>
            </a:r>
            <a:r>
              <a:rPr lang="en-US" altLang="de-DE" sz="2200" dirty="0"/>
              <a:t> Banner</a:t>
            </a:r>
            <a:endParaRPr lang="de-DE" altLang="de-DE" sz="2200" dirty="0">
              <a:solidFill>
                <a:srgbClr val="898989"/>
              </a:solidFill>
            </a:endParaRP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32656"/>
            <a:ext cx="74168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85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75438"/>
            <a:ext cx="3848100" cy="1724025"/>
          </a:xfrm>
          <a:prstGeom prst="rect">
            <a:avLst/>
          </a:prstGeom>
        </p:spPr>
      </p:pic>
      <p:sp>
        <p:nvSpPr>
          <p:cNvPr id="10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sp>
        <p:nvSpPr>
          <p:cNvPr id="2" name="Rechteck 1"/>
          <p:cNvSpPr/>
          <p:nvPr/>
        </p:nvSpPr>
        <p:spPr>
          <a:xfrm>
            <a:off x="236712" y="3079219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000096"/>
                </a:solidFill>
              </a:rPr>
              <a:t>&lt;</a:t>
            </a:r>
            <a:r>
              <a:rPr lang="de-DE" sz="2000" dirty="0" err="1">
                <a:solidFill>
                  <a:srgbClr val="000096"/>
                </a:solidFill>
              </a:rPr>
              <a:t>place</a:t>
            </a:r>
            <a:r>
              <a:rPr lang="de-DE" sz="2000" dirty="0">
                <a:solidFill>
                  <a:srgbClr val="000096"/>
                </a:solidFill>
              </a:rPr>
              <a:t> </a:t>
            </a:r>
            <a:r>
              <a:rPr lang="de-DE" sz="2000" dirty="0" err="1">
                <a:solidFill>
                  <a:srgbClr val="F5844C"/>
                </a:solidFill>
              </a:rPr>
              <a:t>xml:id</a:t>
            </a:r>
            <a:r>
              <a:rPr lang="de-DE" sz="2000" dirty="0">
                <a:solidFill>
                  <a:srgbClr val="F5844C"/>
                </a:solidFill>
              </a:rPr>
              <a:t>=</a:t>
            </a:r>
            <a:r>
              <a:rPr lang="de-DE" sz="2000" dirty="0">
                <a:solidFill>
                  <a:srgbClr val="993300"/>
                </a:solidFill>
              </a:rPr>
              <a:t>"Eisenach"</a:t>
            </a:r>
            <a:r>
              <a:rPr lang="de-DE" sz="2000" dirty="0">
                <a:solidFill>
                  <a:srgbClr val="000096"/>
                </a:solidFill>
              </a:rPr>
              <a:t>&gt;</a:t>
            </a:r>
          </a:p>
          <a:p>
            <a:r>
              <a:rPr lang="de-DE" sz="2000" dirty="0" smtClean="0">
                <a:solidFill>
                  <a:srgbClr val="000096"/>
                </a:solidFill>
              </a:rPr>
              <a:t>	&lt;</a:t>
            </a:r>
            <a:r>
              <a:rPr lang="de-DE" sz="2000" dirty="0" err="1">
                <a:solidFill>
                  <a:srgbClr val="000096"/>
                </a:solidFill>
              </a:rPr>
              <a:t>idno</a:t>
            </a:r>
            <a:r>
              <a:rPr lang="de-DE" sz="2000" dirty="0">
                <a:solidFill>
                  <a:srgbClr val="000096"/>
                </a:solidFill>
              </a:rPr>
              <a:t> </a:t>
            </a:r>
            <a:r>
              <a:rPr lang="de-DE" sz="2000" dirty="0">
                <a:solidFill>
                  <a:srgbClr val="F5844C"/>
                </a:solidFill>
              </a:rPr>
              <a:t>type=</a:t>
            </a:r>
            <a:r>
              <a:rPr lang="de-DE" sz="2000" dirty="0">
                <a:solidFill>
                  <a:srgbClr val="993300"/>
                </a:solidFill>
              </a:rPr>
              <a:t>"</a:t>
            </a:r>
            <a:r>
              <a:rPr lang="de-DE" sz="2000" dirty="0" err="1">
                <a:solidFill>
                  <a:srgbClr val="993300"/>
                </a:solidFill>
              </a:rPr>
              <a:t>GeoNames</a:t>
            </a:r>
            <a:r>
              <a:rPr lang="de-DE" sz="2000" dirty="0">
                <a:solidFill>
                  <a:srgbClr val="993300"/>
                </a:solidFill>
              </a:rPr>
              <a:t>"</a:t>
            </a:r>
            <a:r>
              <a:rPr lang="de-DE" sz="2000" dirty="0">
                <a:solidFill>
                  <a:srgbClr val="000096"/>
                </a:solidFill>
              </a:rPr>
              <a:t>&gt;</a:t>
            </a:r>
            <a:r>
              <a:rPr lang="de-DE" sz="2000" dirty="0"/>
              <a:t>2931574</a:t>
            </a:r>
            <a:r>
              <a:rPr lang="de-DE" sz="2000" dirty="0">
                <a:solidFill>
                  <a:srgbClr val="000096"/>
                </a:solidFill>
              </a:rPr>
              <a:t>&lt;/</a:t>
            </a:r>
            <a:r>
              <a:rPr lang="de-DE" sz="2000" dirty="0" err="1">
                <a:solidFill>
                  <a:srgbClr val="000096"/>
                </a:solidFill>
              </a:rPr>
              <a:t>idno</a:t>
            </a:r>
            <a:r>
              <a:rPr lang="de-DE" sz="2000" dirty="0">
                <a:solidFill>
                  <a:srgbClr val="000096"/>
                </a:solidFill>
              </a:rPr>
              <a:t>&gt;</a:t>
            </a:r>
          </a:p>
          <a:p>
            <a:r>
              <a:rPr lang="de-DE" sz="2000" dirty="0" smtClean="0">
                <a:solidFill>
                  <a:srgbClr val="000096"/>
                </a:solidFill>
              </a:rPr>
              <a:t>	&lt;</a:t>
            </a:r>
            <a:r>
              <a:rPr lang="de-DE" sz="2000" dirty="0" err="1">
                <a:solidFill>
                  <a:srgbClr val="000096"/>
                </a:solidFill>
              </a:rPr>
              <a:t>place</a:t>
            </a:r>
            <a:r>
              <a:rPr lang="de-DE" sz="2000" dirty="0">
                <a:solidFill>
                  <a:srgbClr val="000096"/>
                </a:solidFill>
              </a:rPr>
              <a:t> </a:t>
            </a:r>
            <a:r>
              <a:rPr lang="de-DE" sz="2000" dirty="0" err="1">
                <a:solidFill>
                  <a:srgbClr val="F5844C"/>
                </a:solidFill>
              </a:rPr>
              <a:t>xml:id</a:t>
            </a:r>
            <a:r>
              <a:rPr lang="de-DE" sz="2000" dirty="0">
                <a:solidFill>
                  <a:srgbClr val="F5844C"/>
                </a:solidFill>
              </a:rPr>
              <a:t>=</a:t>
            </a:r>
            <a:r>
              <a:rPr lang="de-DE" sz="2000" dirty="0">
                <a:solidFill>
                  <a:srgbClr val="993300"/>
                </a:solidFill>
              </a:rPr>
              <a:t>"Wartburg"</a:t>
            </a:r>
            <a:r>
              <a:rPr lang="de-DE" sz="2000" dirty="0">
                <a:solidFill>
                  <a:srgbClr val="000096"/>
                </a:solidFill>
              </a:rPr>
              <a:t>&gt;</a:t>
            </a:r>
          </a:p>
          <a:p>
            <a:r>
              <a:rPr lang="de-DE" sz="2000" dirty="0" smtClean="0">
                <a:solidFill>
                  <a:srgbClr val="000096"/>
                </a:solidFill>
              </a:rPr>
              <a:t>		&lt;</a:t>
            </a:r>
            <a:r>
              <a:rPr lang="de-DE" sz="2000" dirty="0" err="1">
                <a:solidFill>
                  <a:srgbClr val="000096"/>
                </a:solidFill>
              </a:rPr>
              <a:t>event</a:t>
            </a:r>
            <a:r>
              <a:rPr lang="de-DE" sz="2000" dirty="0">
                <a:solidFill>
                  <a:srgbClr val="000096"/>
                </a:solidFill>
              </a:rPr>
              <a:t> </a:t>
            </a:r>
            <a:r>
              <a:rPr lang="de-DE" sz="2000" dirty="0" err="1">
                <a:solidFill>
                  <a:srgbClr val="F5844C"/>
                </a:solidFill>
              </a:rPr>
              <a:t>xml:id</a:t>
            </a:r>
            <a:r>
              <a:rPr lang="de-DE" sz="2000" dirty="0">
                <a:solidFill>
                  <a:srgbClr val="F5844C"/>
                </a:solidFill>
              </a:rPr>
              <a:t>=</a:t>
            </a:r>
            <a:r>
              <a:rPr lang="de-DE" sz="2000" dirty="0">
                <a:solidFill>
                  <a:srgbClr val="993300"/>
                </a:solidFill>
              </a:rPr>
              <a:t>"</a:t>
            </a:r>
            <a:r>
              <a:rPr lang="de-DE" sz="2000" dirty="0" err="1">
                <a:solidFill>
                  <a:srgbClr val="993300"/>
                </a:solidFill>
              </a:rPr>
              <a:t>Tod_Heinrich_Raspe</a:t>
            </a:r>
            <a:r>
              <a:rPr lang="de-DE" sz="2000" dirty="0">
                <a:solidFill>
                  <a:srgbClr val="993300"/>
                </a:solidFill>
              </a:rPr>
              <a:t>"</a:t>
            </a:r>
            <a:r>
              <a:rPr lang="de-DE" sz="2000" dirty="0">
                <a:solidFill>
                  <a:srgbClr val="000096"/>
                </a:solidFill>
              </a:rPr>
              <a:t>&gt;</a:t>
            </a:r>
          </a:p>
          <a:p>
            <a:r>
              <a:rPr lang="de-DE" sz="2000" dirty="0" smtClean="0">
                <a:solidFill>
                  <a:srgbClr val="000096"/>
                </a:solidFill>
              </a:rPr>
              <a:t>			&lt;</a:t>
            </a:r>
            <a:r>
              <a:rPr lang="de-DE" sz="2000" dirty="0" err="1">
                <a:solidFill>
                  <a:srgbClr val="000096"/>
                </a:solidFill>
              </a:rPr>
              <a:t>label</a:t>
            </a:r>
            <a:r>
              <a:rPr lang="de-DE" sz="2000" dirty="0">
                <a:solidFill>
                  <a:srgbClr val="000096"/>
                </a:solidFill>
              </a:rPr>
              <a:t>&gt;</a:t>
            </a:r>
            <a:r>
              <a:rPr lang="de-DE" sz="2000" dirty="0"/>
              <a:t>Tod Heinrich Raspes</a:t>
            </a:r>
            <a:r>
              <a:rPr lang="de-DE" sz="2000" dirty="0">
                <a:solidFill>
                  <a:srgbClr val="000096"/>
                </a:solidFill>
              </a:rPr>
              <a:t>&lt;/</a:t>
            </a:r>
            <a:r>
              <a:rPr lang="de-DE" sz="2000" dirty="0" err="1">
                <a:solidFill>
                  <a:srgbClr val="000096"/>
                </a:solidFill>
              </a:rPr>
              <a:t>label</a:t>
            </a:r>
            <a:r>
              <a:rPr lang="de-DE" sz="2000" dirty="0">
                <a:solidFill>
                  <a:srgbClr val="000096"/>
                </a:solidFill>
              </a:rPr>
              <a:t>&gt;</a:t>
            </a:r>
          </a:p>
          <a:p>
            <a:r>
              <a:rPr lang="de-DE" sz="2000" dirty="0" smtClean="0">
                <a:solidFill>
                  <a:srgbClr val="000096"/>
                </a:solidFill>
              </a:rPr>
              <a:t>		&lt;/</a:t>
            </a:r>
            <a:r>
              <a:rPr lang="de-DE" sz="2000" dirty="0" err="1">
                <a:solidFill>
                  <a:srgbClr val="000096"/>
                </a:solidFill>
              </a:rPr>
              <a:t>event</a:t>
            </a:r>
            <a:r>
              <a:rPr lang="de-DE" sz="2000" dirty="0">
                <a:solidFill>
                  <a:srgbClr val="000096"/>
                </a:solidFill>
              </a:rPr>
              <a:t>&gt;</a:t>
            </a:r>
          </a:p>
          <a:p>
            <a:r>
              <a:rPr lang="de-DE" sz="2000" dirty="0" smtClean="0">
                <a:solidFill>
                  <a:srgbClr val="000096"/>
                </a:solidFill>
              </a:rPr>
              <a:t>	&lt;/</a:t>
            </a:r>
            <a:r>
              <a:rPr lang="de-DE" sz="2000" dirty="0" err="1">
                <a:solidFill>
                  <a:srgbClr val="000096"/>
                </a:solidFill>
              </a:rPr>
              <a:t>place</a:t>
            </a:r>
            <a:r>
              <a:rPr lang="de-DE" sz="2000" dirty="0">
                <a:solidFill>
                  <a:srgbClr val="000096"/>
                </a:solidFill>
              </a:rPr>
              <a:t>&gt;</a:t>
            </a:r>
          </a:p>
          <a:p>
            <a:r>
              <a:rPr lang="de-DE" sz="2000" dirty="0" smtClean="0">
                <a:solidFill>
                  <a:srgbClr val="000096"/>
                </a:solidFill>
              </a:rPr>
              <a:t>&lt;/</a:t>
            </a:r>
            <a:r>
              <a:rPr lang="de-DE" sz="2000" dirty="0" err="1">
                <a:solidFill>
                  <a:srgbClr val="000096"/>
                </a:solidFill>
              </a:rPr>
              <a:t>place</a:t>
            </a:r>
            <a:r>
              <a:rPr lang="de-DE" sz="2000" dirty="0">
                <a:solidFill>
                  <a:srgbClr val="000096"/>
                </a:solidFill>
              </a:rPr>
              <a:t>&gt;</a:t>
            </a:r>
          </a:p>
        </p:txBody>
      </p:sp>
      <p:sp>
        <p:nvSpPr>
          <p:cNvPr id="5" name="Rechteck 4"/>
          <p:cNvSpPr/>
          <p:nvPr/>
        </p:nvSpPr>
        <p:spPr>
          <a:xfrm>
            <a:off x="179512" y="1937963"/>
            <a:ext cx="97930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 smtClean="0">
                <a:solidFill>
                  <a:srgbClr val="000096"/>
                </a:solidFill>
              </a:rPr>
              <a:t>&lt;</a:t>
            </a:r>
            <a:r>
              <a:rPr lang="en-US" sz="2000" dirty="0" err="1" smtClean="0">
                <a:solidFill>
                  <a:srgbClr val="000096"/>
                </a:solidFill>
              </a:rPr>
              <a:t>rs</a:t>
            </a:r>
            <a:r>
              <a:rPr lang="en-US" sz="2000" dirty="0">
                <a:solidFill>
                  <a:srgbClr val="000096"/>
                </a:solidFill>
              </a:rPr>
              <a:t> </a:t>
            </a:r>
            <a:r>
              <a:rPr lang="en-US" sz="2000" dirty="0">
                <a:solidFill>
                  <a:srgbClr val="F5844C"/>
                </a:solidFill>
              </a:rPr>
              <a:t>type=</a:t>
            </a:r>
            <a:r>
              <a:rPr lang="en-US" sz="2000" dirty="0">
                <a:solidFill>
                  <a:srgbClr val="993300"/>
                </a:solidFill>
              </a:rPr>
              <a:t>"direct"</a:t>
            </a:r>
            <a:r>
              <a:rPr lang="en-US" sz="2000" dirty="0">
                <a:solidFill>
                  <a:srgbClr val="000096"/>
                </a:solidFill>
              </a:rPr>
              <a:t> </a:t>
            </a:r>
            <a:r>
              <a:rPr lang="en-US" sz="2000" dirty="0">
                <a:solidFill>
                  <a:srgbClr val="F5844C"/>
                </a:solidFill>
              </a:rPr>
              <a:t>ref=</a:t>
            </a:r>
            <a:r>
              <a:rPr lang="en-US" sz="2000" dirty="0">
                <a:solidFill>
                  <a:srgbClr val="993300"/>
                </a:solidFill>
              </a:rPr>
              <a:t>"#Eisenach</a:t>
            </a:r>
            <a:r>
              <a:rPr lang="en-US" sz="2000" dirty="0" smtClean="0">
                <a:solidFill>
                  <a:srgbClr val="993300"/>
                </a:solidFill>
              </a:rPr>
              <a:t>"</a:t>
            </a:r>
            <a:r>
              <a:rPr lang="en-US" sz="2000" dirty="0" smtClean="0">
                <a:solidFill>
                  <a:srgbClr val="000096"/>
                </a:solidFill>
              </a:rPr>
              <a:t>&gt;</a:t>
            </a:r>
          </a:p>
          <a:p>
            <a:pPr lvl="0">
              <a:defRPr/>
            </a:pPr>
            <a:r>
              <a:rPr lang="en-US" sz="2000" dirty="0" smtClean="0">
                <a:solidFill>
                  <a:srgbClr val="000096"/>
                </a:solidFill>
              </a:rPr>
              <a:t>	&lt;hi&gt;</a:t>
            </a:r>
            <a:r>
              <a:rPr lang="en-US" sz="2000" dirty="0" err="1" smtClean="0">
                <a:solidFill>
                  <a:srgbClr val="000000"/>
                </a:solidFill>
              </a:rPr>
              <a:t>Ei</a:t>
            </a:r>
            <a:r>
              <a:rPr lang="en-US" sz="2000" dirty="0" smtClean="0">
                <a:solidFill>
                  <a:srgbClr val="000096"/>
                </a:solidFill>
              </a:rPr>
              <a:t>&lt;</a:t>
            </a:r>
            <a:r>
              <a:rPr lang="en-US" sz="2000" dirty="0" err="1" smtClean="0">
                <a:solidFill>
                  <a:srgbClr val="000096"/>
                </a:solidFill>
              </a:rPr>
              <a:t>seg</a:t>
            </a:r>
            <a:r>
              <a:rPr lang="en-US" sz="2000" dirty="0" smtClean="0">
                <a:solidFill>
                  <a:srgbClr val="F5844C"/>
                </a:solidFill>
              </a:rPr>
              <a:t> </a:t>
            </a:r>
            <a:r>
              <a:rPr lang="en-US" sz="2000" dirty="0">
                <a:solidFill>
                  <a:srgbClr val="F5844C"/>
                </a:solidFill>
              </a:rPr>
              <a:t>style</a:t>
            </a:r>
            <a:r>
              <a:rPr lang="en-US" sz="2000" dirty="0">
                <a:solidFill>
                  <a:srgbClr val="FF8040"/>
                </a:solidFill>
              </a:rPr>
              <a:t>=</a:t>
            </a:r>
            <a:r>
              <a:rPr lang="en-US" sz="2000" dirty="0">
                <a:solidFill>
                  <a:srgbClr val="993300"/>
                </a:solidFill>
              </a:rPr>
              <a:t>"</a:t>
            </a:r>
            <a:r>
              <a:rPr lang="en-US" sz="2000" dirty="0" err="1">
                <a:solidFill>
                  <a:srgbClr val="993300"/>
                </a:solidFill>
              </a:rPr>
              <a:t>text-decoration:underline</a:t>
            </a:r>
            <a:r>
              <a:rPr lang="en-US" sz="2000" dirty="0">
                <a:solidFill>
                  <a:srgbClr val="993300"/>
                </a:solidFill>
              </a:rPr>
              <a:t>"</a:t>
            </a:r>
            <a:r>
              <a:rPr lang="en-US" sz="2000" dirty="0">
                <a:solidFill>
                  <a:srgbClr val="000096"/>
                </a:solidFill>
              </a:rPr>
              <a:t>&gt;</a:t>
            </a:r>
            <a:r>
              <a:rPr lang="en-US" sz="2000" dirty="0" err="1">
                <a:solidFill>
                  <a:srgbClr val="000000"/>
                </a:solidFill>
              </a:rPr>
              <a:t>ſena</a:t>
            </a:r>
            <a:r>
              <a:rPr lang="en-US" sz="2000" dirty="0">
                <a:solidFill>
                  <a:srgbClr val="000096"/>
                </a:solidFill>
              </a:rPr>
              <a:t>&lt;/</a:t>
            </a:r>
            <a:r>
              <a:rPr lang="en-US" sz="2000" dirty="0" err="1">
                <a:solidFill>
                  <a:srgbClr val="000096"/>
                </a:solidFill>
              </a:rPr>
              <a:t>seg</a:t>
            </a:r>
            <a:r>
              <a:rPr lang="en-US" sz="2000" dirty="0">
                <a:solidFill>
                  <a:srgbClr val="000096"/>
                </a:solidFill>
              </a:rPr>
              <a:t>&gt;</a:t>
            </a:r>
            <a:r>
              <a:rPr lang="en-US" sz="2000" dirty="0" err="1">
                <a:solidFill>
                  <a:srgbClr val="000000"/>
                </a:solidFill>
              </a:rPr>
              <a:t>ch</a:t>
            </a:r>
            <a:r>
              <a:rPr lang="en-US" sz="2000" dirty="0">
                <a:solidFill>
                  <a:srgbClr val="000096"/>
                </a:solidFill>
              </a:rPr>
              <a:t>&lt;/hi</a:t>
            </a:r>
            <a:r>
              <a:rPr lang="en-US" sz="2000" dirty="0" smtClean="0">
                <a:solidFill>
                  <a:srgbClr val="000096"/>
                </a:solidFill>
              </a:rPr>
              <a:t>&gt;</a:t>
            </a:r>
          </a:p>
          <a:p>
            <a:pPr lvl="0">
              <a:defRPr/>
            </a:pPr>
            <a:r>
              <a:rPr lang="en-US" sz="2000" dirty="0" smtClean="0">
                <a:solidFill>
                  <a:srgbClr val="000096"/>
                </a:solidFill>
              </a:rPr>
              <a:t>&lt;/</a:t>
            </a:r>
            <a:r>
              <a:rPr lang="en-US" sz="2000" dirty="0" err="1" smtClean="0">
                <a:solidFill>
                  <a:srgbClr val="000096"/>
                </a:solidFill>
              </a:rPr>
              <a:t>rs</a:t>
            </a:r>
            <a:r>
              <a:rPr lang="en-US" sz="2000" dirty="0" smtClean="0">
                <a:solidFill>
                  <a:srgbClr val="000096"/>
                </a:solidFill>
              </a:rPr>
              <a:t>&gt;</a:t>
            </a:r>
            <a:endParaRPr lang="en-US" sz="2000" dirty="0">
              <a:solidFill>
                <a:srgbClr val="000096"/>
              </a:solidFill>
            </a:endParaRP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193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620688"/>
            <a:ext cx="6322074" cy="4797152"/>
          </a:xfrm>
          <a:prstGeom prst="rect">
            <a:avLst/>
          </a:prstGeom>
        </p:spPr>
      </p:pic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022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00" y="1116000"/>
            <a:ext cx="6207342" cy="446449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 t="11610" r="43932" b="84092"/>
          <a:stretch/>
        </p:blipFill>
        <p:spPr>
          <a:xfrm>
            <a:off x="2555776" y="1628800"/>
            <a:ext cx="3978442" cy="33327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827584" y="40466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Publikation und Visualisierung der TEI-Daten</a:t>
            </a:r>
            <a:endParaRPr lang="de-DE" sz="28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63"/>
          <a:stretch/>
        </p:blipFill>
        <p:spPr>
          <a:xfrm>
            <a:off x="3131840" y="5099481"/>
            <a:ext cx="841822" cy="1373237"/>
          </a:xfrm>
          <a:prstGeom prst="rect">
            <a:avLst/>
          </a:prstGeom>
        </p:spPr>
      </p:pic>
      <p:sp>
        <p:nvSpPr>
          <p:cNvPr id="11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83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827584" y="40466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Publikation und Visualisierung der TEI-Daten</a:t>
            </a:r>
            <a:endParaRPr lang="de-DE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87" y="1052736"/>
            <a:ext cx="6280649" cy="4517220"/>
          </a:xfrm>
          <a:prstGeom prst="rect">
            <a:avLst/>
          </a:prstGeom>
        </p:spPr>
      </p:pic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522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827584" y="40466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Publikation und Visualisierung der TEI-Daten</a:t>
            </a:r>
            <a:endParaRPr lang="de-DE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45" y="902980"/>
            <a:ext cx="6599568" cy="475362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t="18122" r="78745" b="78849"/>
          <a:stretch/>
        </p:blipFill>
        <p:spPr>
          <a:xfrm>
            <a:off x="1004723" y="1544775"/>
            <a:ext cx="2736304" cy="39090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3" y="2685692"/>
            <a:ext cx="4067944" cy="207973"/>
          </a:xfrm>
          <a:prstGeom prst="rect">
            <a:avLst/>
          </a:prstGeom>
        </p:spPr>
      </p:pic>
      <p:sp>
        <p:nvSpPr>
          <p:cNvPr id="9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757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6428"/>
            <a:ext cx="5976664" cy="483057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7584" y="40466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Publikation und Visualisierung der TEI-Daten</a:t>
            </a:r>
            <a:endParaRPr lang="de-DE" sz="2800" dirty="0"/>
          </a:p>
        </p:txBody>
      </p:sp>
      <p:sp>
        <p:nvSpPr>
          <p:cNvPr id="3" name="Rechteck 2"/>
          <p:cNvSpPr/>
          <p:nvPr/>
        </p:nvSpPr>
        <p:spPr>
          <a:xfrm>
            <a:off x="2771800" y="1458291"/>
            <a:ext cx="4392488" cy="39179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110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6425215" cy="3572472"/>
          </a:xfrm>
          <a:prstGeom prst="rect">
            <a:avLst/>
          </a:prstGeom>
        </p:spPr>
      </p:pic>
      <p:sp>
        <p:nvSpPr>
          <p:cNvPr id="10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33375"/>
            <a:ext cx="8061325" cy="496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3000" dirty="0" smtClean="0"/>
              <a:t>Webportal</a:t>
            </a:r>
            <a:endParaRPr lang="de-DE" sz="3000" dirty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050"/>
            <a:ext cx="7058025" cy="453707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627784" y="1196752"/>
            <a:ext cx="28592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>
                <a:latin typeface="+mj-lt"/>
              </a:rPr>
              <a:t>fontane-notizbücher.de</a:t>
            </a:r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16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hlinkClick r:id="rId2"/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"/>
          <a:stretch/>
        </p:blipFill>
        <p:spPr>
          <a:xfrm>
            <a:off x="0" y="1052513"/>
            <a:ext cx="4570413" cy="39417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5762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3000" dirty="0" smtClean="0"/>
              <a:t>Semantische Analyse der </a:t>
            </a:r>
            <a:r>
              <a:rPr lang="de-DE" sz="3000" i="1" dirty="0" smtClean="0"/>
              <a:t>Daten</a:t>
            </a:r>
            <a:endParaRPr lang="de-DE" sz="3000" i="1" dirty="0"/>
          </a:p>
        </p:txBody>
      </p:sp>
      <p:pic>
        <p:nvPicPr>
          <p:cNvPr id="5" name="Grafik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94" y="1536988"/>
            <a:ext cx="4195781" cy="3476188"/>
          </a:xfrm>
          <a:prstGeom prst="rect">
            <a:avLst/>
          </a:prstGeom>
        </p:spPr>
      </p:pic>
      <p:pic>
        <p:nvPicPr>
          <p:cNvPr id="7" name="Grafik 6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" y="5229200"/>
            <a:ext cx="9175667" cy="16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690488" y="966897"/>
            <a:ext cx="1557338" cy="3888432"/>
          </a:xfrm>
          <a:prstGeom prst="rect">
            <a:avLst/>
          </a:prstGeom>
          <a:gradFill rotWithShape="1">
            <a:gsLst>
              <a:gs pos="0">
                <a:srgbClr val="FFEBDB"/>
              </a:gs>
              <a:gs pos="64999">
                <a:srgbClr val="FFD0AA"/>
              </a:gs>
              <a:gs pos="100000">
                <a:srgbClr val="FFBE86"/>
              </a:gs>
            </a:gsLst>
            <a:lin ang="54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de-DE" sz="1100" b="1" dirty="0" smtClean="0">
                <a:solidFill>
                  <a:srgbClr val="A379BB">
                    <a:lumMod val="50000"/>
                  </a:srgbClr>
                </a:solidFill>
              </a:rPr>
              <a:t>MATERIAL</a:t>
            </a:r>
            <a:endParaRPr lang="de-DE" sz="1100" b="1" dirty="0">
              <a:solidFill>
                <a:srgbClr val="A379BB">
                  <a:lumMod val="50000"/>
                </a:srgbClr>
              </a:solidFill>
            </a:endParaRPr>
          </a:p>
        </p:txBody>
      </p:sp>
      <p:sp>
        <p:nvSpPr>
          <p:cNvPr id="5" name="Gefaltete Ecke 4"/>
          <p:cNvSpPr/>
          <p:nvPr/>
        </p:nvSpPr>
        <p:spPr>
          <a:xfrm>
            <a:off x="826213" y="2119025"/>
            <a:ext cx="1124105" cy="398462"/>
          </a:xfrm>
          <a:prstGeom prst="foldedCorner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algn="ctr">
              <a:defRPr/>
            </a:pPr>
            <a:r>
              <a:rPr lang="de-DE" sz="1000" b="1" dirty="0" smtClean="0">
                <a:solidFill>
                  <a:srgbClr val="A379BB">
                    <a:lumMod val="50000"/>
                  </a:srgbClr>
                </a:solidFill>
              </a:rPr>
              <a:t>1. Philologische Materialautopsie</a:t>
            </a:r>
            <a:endParaRPr lang="de-DE" sz="1000" b="1" dirty="0">
              <a:solidFill>
                <a:srgbClr val="A379BB">
                  <a:lumMod val="50000"/>
                </a:srgb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85" y="1053163"/>
            <a:ext cx="398387" cy="59528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01" y="1269047"/>
            <a:ext cx="398387" cy="59542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57" y="1076996"/>
            <a:ext cx="436317" cy="64345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73" y="1288404"/>
            <a:ext cx="434994" cy="64125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89" y="1437477"/>
            <a:ext cx="422214" cy="64301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17" y="1432420"/>
            <a:ext cx="416363" cy="625798"/>
          </a:xfrm>
          <a:prstGeom prst="rect">
            <a:avLst/>
          </a:prstGeom>
        </p:spPr>
      </p:pic>
      <p:sp>
        <p:nvSpPr>
          <p:cNvPr id="12" name="Gefaltete Ecke 11"/>
          <p:cNvSpPr/>
          <p:nvPr/>
        </p:nvSpPr>
        <p:spPr>
          <a:xfrm>
            <a:off x="820907" y="3775209"/>
            <a:ext cx="1113489" cy="398462"/>
          </a:xfrm>
          <a:prstGeom prst="foldedCorner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000" b="1" dirty="0" smtClean="0">
                <a:solidFill>
                  <a:srgbClr val="A379BB">
                    <a:lumMod val="50000"/>
                  </a:srgbClr>
                </a:solidFill>
              </a:rPr>
              <a:t>4. Transkription</a:t>
            </a:r>
            <a:endParaRPr lang="de-DE" sz="1000" b="1" dirty="0">
              <a:solidFill>
                <a:srgbClr val="A379BB">
                  <a:lumMod val="50000"/>
                </a:srgb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39600"/>
            <a:ext cx="7900987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3851920" y="50851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Materialautopsie</a:t>
            </a:r>
            <a:endParaRPr lang="de-DE" dirty="0"/>
          </a:p>
        </p:txBody>
      </p:sp>
      <p:sp>
        <p:nvSpPr>
          <p:cNvPr id="15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833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16.05.2014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836712"/>
            <a:ext cx="80648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Literaturhinweise</a:t>
            </a:r>
          </a:p>
          <a:p>
            <a:pPr marL="285750" indent="-285750">
              <a:buFontTx/>
              <a:buChar char="-"/>
            </a:pPr>
            <a:endParaRPr lang="de-DE" sz="1600" dirty="0"/>
          </a:p>
          <a:p>
            <a:pPr marL="285750" indent="-285750">
              <a:buFontTx/>
              <a:buChar char="-"/>
            </a:pPr>
            <a:r>
              <a:rPr lang="de-DE" sz="1600" dirty="0" smtClean="0"/>
              <a:t>Projektwebsite: </a:t>
            </a:r>
            <a:r>
              <a:rPr lang="de-DE" sz="1600" dirty="0" smtClean="0">
                <a:hlinkClick r:id="rId2"/>
              </a:rPr>
              <a:t>www.fontane-notizbuecher.de</a:t>
            </a:r>
            <a:endParaRPr lang="de-DE" sz="1600" dirty="0" smtClean="0"/>
          </a:p>
          <a:p>
            <a:endParaRPr lang="de-DE" sz="1600" dirty="0" smtClean="0"/>
          </a:p>
          <a:p>
            <a:pPr marL="285750" indent="-285750">
              <a:buFontTx/>
              <a:buChar char="-"/>
            </a:pPr>
            <a:r>
              <a:rPr lang="de-DE" sz="1600" dirty="0" smtClean="0"/>
              <a:t>Gabriele Radecke: Theodor Fontanes Notizbücher. Überlegungen zu einer überlieferungsadäquaten Edition. In: Materialität in der Editionswissenschaft. Hrsg. von Martin Schubert. Berlin, New York 2010 (Beihefte zu </a:t>
            </a:r>
            <a:r>
              <a:rPr lang="de-DE" sz="1600" dirty="0" err="1" smtClean="0"/>
              <a:t>editio</a:t>
            </a:r>
            <a:r>
              <a:rPr lang="de-DE" sz="1600" dirty="0" smtClean="0"/>
              <a:t>, Bd. 32), S. 95–106.</a:t>
            </a:r>
          </a:p>
          <a:p>
            <a:endParaRPr lang="de-DE" sz="1600" dirty="0" smtClean="0"/>
          </a:p>
          <a:p>
            <a:pPr marL="285750" indent="-285750">
              <a:buFontTx/>
              <a:buChar char="-"/>
            </a:pPr>
            <a:r>
              <a:rPr lang="de-DE" sz="1600" dirty="0" smtClean="0"/>
              <a:t>Gabriele Radecke: Notizbuch-Editionen. Zum philologischen Konzept der Genetisch-kritischen und kommentierten Hybrid-Edition von Theodor Fontanes Notizbüchern. In: </a:t>
            </a:r>
            <a:r>
              <a:rPr lang="de-DE" sz="1600" dirty="0" err="1" smtClean="0"/>
              <a:t>editio</a:t>
            </a:r>
            <a:r>
              <a:rPr lang="de-DE" sz="1600" dirty="0" smtClean="0"/>
              <a:t> 27 (2013), S. 149–172.</a:t>
            </a:r>
          </a:p>
          <a:p>
            <a:pPr marL="285750" indent="-285750">
              <a:buFontTx/>
              <a:buChar char="-"/>
            </a:pPr>
            <a:endParaRPr lang="de-DE" sz="1600" dirty="0"/>
          </a:p>
          <a:p>
            <a:pPr marL="285750" indent="-285750">
              <a:buFontTx/>
              <a:buChar char="-"/>
            </a:pPr>
            <a:r>
              <a:rPr lang="de-DE" sz="1600" dirty="0" smtClean="0"/>
              <a:t>Gabriele Radecke, Mathias Göbel und Sibylle </a:t>
            </a:r>
            <a:r>
              <a:rPr lang="de-DE" sz="1600" dirty="0" err="1" smtClean="0"/>
              <a:t>Söring</a:t>
            </a:r>
            <a:r>
              <a:rPr lang="de-DE" sz="1600" dirty="0" smtClean="0"/>
              <a:t>: Theodor </a:t>
            </a:r>
            <a:r>
              <a:rPr lang="de-DE" sz="1600" dirty="0"/>
              <a:t>Fontanes Notizbücher. Genetisch-kritische und kommentierte Hybrid-Edition erstellt mit der Virtuellen Forschungsumgebung </a:t>
            </a:r>
            <a:r>
              <a:rPr lang="de-DE" sz="1600" dirty="0" err="1"/>
              <a:t>TextGrid</a:t>
            </a:r>
            <a:r>
              <a:rPr lang="de-DE" sz="1600" dirty="0"/>
              <a:t>. In: Evolution der Informationsinfrastruktur: Forschung &amp; Entwicklung als Kooperation von Bibliothek und Fachwissenschaft. Hrsg. von Heike </a:t>
            </a:r>
            <a:r>
              <a:rPr lang="de-DE" sz="1600" dirty="0" err="1"/>
              <a:t>Neuroth</a:t>
            </a:r>
            <a:r>
              <a:rPr lang="de-DE" sz="1600" dirty="0"/>
              <a:t> u. a. Göttingen 2013, S. </a:t>
            </a:r>
            <a:r>
              <a:rPr lang="de-DE" sz="1600" dirty="0" smtClean="0"/>
              <a:t>85–105 </a:t>
            </a:r>
            <a:r>
              <a:rPr lang="de-DE" sz="1600" dirty="0"/>
              <a:t>Online: </a:t>
            </a:r>
            <a:r>
              <a:rPr lang="de-DE" sz="1600" dirty="0">
                <a:hlinkClick r:id="rId3"/>
              </a:rPr>
              <a:t>http://</a:t>
            </a:r>
            <a:r>
              <a:rPr lang="de-DE" sz="1600" dirty="0" smtClean="0">
                <a:hlinkClick r:id="rId3"/>
              </a:rPr>
              <a:t>webdoc.sub.gwdg.de/univerlag/2013/Neuroth_Festschrift.pdf</a:t>
            </a:r>
            <a:endParaRPr lang="de-DE" sz="1600" dirty="0" smtClean="0"/>
          </a:p>
          <a:p>
            <a:pPr marL="285750" indent="-285750">
              <a:buFontTx/>
              <a:buChar char="-"/>
            </a:pPr>
            <a:endParaRPr lang="de-DE" sz="1600" dirty="0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9187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0648"/>
            <a:ext cx="7095815" cy="5131911"/>
          </a:xfrm>
          <a:prstGeom prst="rect">
            <a:avLst/>
          </a:prstGeom>
        </p:spPr>
      </p:pic>
      <p:sp>
        <p:nvSpPr>
          <p:cNvPr id="5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043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3265714"/>
          </a:xfrm>
          <a:prstGeom prst="rect">
            <a:avLst/>
          </a:prstGeom>
        </p:spPr>
      </p:pic>
      <p:sp>
        <p:nvSpPr>
          <p:cNvPr id="5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31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pic>
        <p:nvPicPr>
          <p:cNvPr id="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2888"/>
            <a:ext cx="3789363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7"/>
          <p:cNvSpPr txBox="1">
            <a:spLocks noChangeArrowheads="1"/>
          </p:cNvSpPr>
          <p:nvPr/>
        </p:nvSpPr>
        <p:spPr bwMode="auto">
          <a:xfrm>
            <a:off x="5940425" y="4508500"/>
            <a:ext cx="19875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200" dirty="0"/>
              <a:t>A03_040</a:t>
            </a:r>
          </a:p>
          <a:p>
            <a:pPr eaLnBrk="1" hangingPunct="1"/>
            <a:r>
              <a:rPr lang="de-DE" sz="1200" dirty="0"/>
              <a:t>© Staatsbibliothek zu Berlin, Handschriftenabteilung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804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692150"/>
            <a:ext cx="5897392" cy="468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675267" y="4005064"/>
            <a:ext cx="236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Randbeschriftung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675267" y="4590420"/>
            <a:ext cx="2577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D04_018</a:t>
            </a:r>
          </a:p>
          <a:p>
            <a:r>
              <a:rPr lang="de-DE" sz="1200" dirty="0"/>
              <a:t>© Staatsbibliothek zu Berlin, Handschriftenabteilung</a:t>
            </a:r>
          </a:p>
          <a:p>
            <a:endParaRPr lang="de-D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44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pic>
        <p:nvPicPr>
          <p:cNvPr id="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" y="615950"/>
            <a:ext cx="5860239" cy="4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7"/>
          <p:cNvSpPr txBox="1">
            <a:spLocks noChangeArrowheads="1"/>
          </p:cNvSpPr>
          <p:nvPr/>
        </p:nvSpPr>
        <p:spPr bwMode="auto">
          <a:xfrm>
            <a:off x="6876256" y="4714441"/>
            <a:ext cx="1987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sz="1200" dirty="0"/>
              <a:t>B05_015</a:t>
            </a:r>
          </a:p>
          <a:p>
            <a:pPr eaLnBrk="1" hangingPunct="1"/>
            <a:r>
              <a:rPr lang="de-DE" sz="1200" dirty="0"/>
              <a:t>© Staatsbibliothek zu Berlin, Handschriftenabteilung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77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DE" sz="1200" dirty="0" smtClean="0"/>
              <a:t>16.05.2014</a:t>
            </a:r>
            <a:endParaRPr lang="de-DE" sz="1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96378"/>
            <a:ext cx="5472608" cy="484523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444208" y="469528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C09_048</a:t>
            </a:r>
          </a:p>
          <a:p>
            <a:r>
              <a:rPr lang="de-DE" sz="1200" dirty="0" smtClean="0"/>
              <a:t>© Staatsbibliothek zu Berlin, Handschriftenabteilung</a:t>
            </a:r>
            <a:endParaRPr lang="de-DE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6433334" y="3471083"/>
            <a:ext cx="2531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Fremde zeitgenössische Schreiberhand: </a:t>
            </a:r>
          </a:p>
          <a:p>
            <a:r>
              <a:rPr lang="de-DE" dirty="0" smtClean="0"/>
              <a:t>Emilie Fontanes Hand </a:t>
            </a:r>
            <a:endParaRPr lang="de-D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51720" y="6309320"/>
            <a:ext cx="612068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dirty="0" smtClean="0"/>
              <a:t>Gabriele </a:t>
            </a:r>
            <a:r>
              <a:rPr lang="de-DE" dirty="0" err="1" smtClean="0"/>
              <a:t>Radecke</a:t>
            </a:r>
            <a:r>
              <a:rPr lang="de-DE" dirty="0" smtClean="0"/>
              <a:t> und  Mathias Göbel</a:t>
            </a:r>
          </a:p>
          <a:p>
            <a:r>
              <a:rPr lang="de-DE" dirty="0" smtClean="0"/>
              <a:t>fontane-notizbuecher.de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741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Anank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772</Words>
  <Application>Microsoft Office PowerPoint</Application>
  <PresentationFormat>Bildschirmpräsentation (4:3)</PresentationFormat>
  <Paragraphs>248</Paragraphs>
  <Slides>30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Webportal</vt:lpstr>
      <vt:lpstr>Semantische Analyse der Daten</vt:lpstr>
      <vt:lpstr>PowerPoint-Präsentation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uhdp400-n</dc:creator>
  <cp:lastModifiedBy>Radecke</cp:lastModifiedBy>
  <cp:revision>164</cp:revision>
  <dcterms:created xsi:type="dcterms:W3CDTF">2013-01-29T16:46:41Z</dcterms:created>
  <dcterms:modified xsi:type="dcterms:W3CDTF">2014-07-28T18:12:16Z</dcterms:modified>
</cp:coreProperties>
</file>